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732" r:id="rId2"/>
    <p:sldMasterId id="2147483840" r:id="rId3"/>
    <p:sldMasterId id="2147483852" r:id="rId4"/>
    <p:sldMasterId id="2147483864" r:id="rId5"/>
    <p:sldMasterId id="2147483888" r:id="rId6"/>
    <p:sldMasterId id="2147483900" r:id="rId7"/>
    <p:sldMasterId id="2147483912" r:id="rId8"/>
    <p:sldMasterId id="2147483924" r:id="rId9"/>
    <p:sldMasterId id="2147483936" r:id="rId10"/>
    <p:sldMasterId id="2147483948" r:id="rId11"/>
    <p:sldMasterId id="2147483960" r:id="rId12"/>
    <p:sldMasterId id="2147483984" r:id="rId13"/>
    <p:sldMasterId id="2147483996" r:id="rId14"/>
    <p:sldMasterId id="2147484008" r:id="rId15"/>
    <p:sldMasterId id="2147484020" r:id="rId16"/>
  </p:sldMasterIdLst>
  <p:notesMasterIdLst>
    <p:notesMasterId r:id="rId48"/>
  </p:notesMasterIdLst>
  <p:handoutMasterIdLst>
    <p:handoutMasterId r:id="rId49"/>
  </p:handoutMasterIdLst>
  <p:sldIdLst>
    <p:sldId id="256" r:id="rId17"/>
    <p:sldId id="306" r:id="rId18"/>
    <p:sldId id="269" r:id="rId19"/>
    <p:sldId id="276" r:id="rId20"/>
    <p:sldId id="314" r:id="rId21"/>
    <p:sldId id="307" r:id="rId22"/>
    <p:sldId id="308" r:id="rId23"/>
    <p:sldId id="309" r:id="rId24"/>
    <p:sldId id="310" r:id="rId25"/>
    <p:sldId id="311" r:id="rId26"/>
    <p:sldId id="334" r:id="rId27"/>
    <p:sldId id="273" r:id="rId28"/>
    <p:sldId id="315" r:id="rId29"/>
    <p:sldId id="316" r:id="rId30"/>
    <p:sldId id="319" r:id="rId31"/>
    <p:sldId id="320" r:id="rId32"/>
    <p:sldId id="322" r:id="rId33"/>
    <p:sldId id="321" r:id="rId34"/>
    <p:sldId id="323" r:id="rId35"/>
    <p:sldId id="324" r:id="rId36"/>
    <p:sldId id="330" r:id="rId37"/>
    <p:sldId id="333" r:id="rId38"/>
    <p:sldId id="331" r:id="rId39"/>
    <p:sldId id="317" r:id="rId40"/>
    <p:sldId id="336" r:id="rId41"/>
    <p:sldId id="318" r:id="rId42"/>
    <p:sldId id="335" r:id="rId43"/>
    <p:sldId id="327" r:id="rId44"/>
    <p:sldId id="277" r:id="rId45"/>
    <p:sldId id="338" r:id="rId46"/>
    <p:sldId id="258" r:id="rId47"/>
  </p:sldIdLst>
  <p:sldSz cx="9144000" cy="5148263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99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896" autoAdjust="0"/>
  </p:normalViewPr>
  <p:slideViewPr>
    <p:cSldViewPr>
      <p:cViewPr>
        <p:scale>
          <a:sx n="111" d="100"/>
          <a:sy n="111" d="100"/>
        </p:scale>
        <p:origin x="-684" y="24"/>
      </p:cViewPr>
      <p:guideLst>
        <p:guide orient="horz" pos="1622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4.xml"/><Relationship Id="rId29" Type="http://schemas.openxmlformats.org/officeDocument/2006/relationships/slide" Target="slides/slide13.xml"/><Relationship Id="rId41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handoutMaster" Target="handoutMasters/handout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3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4687788395382616"/>
          <c:y val="1.683478754344896E-2"/>
          <c:w val="0.49081996789236298"/>
          <c:h val="0.88189466488679091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</c:spPr>
          <c:invertIfNegative val="0"/>
          <c:dLbls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Лист1!$A$2:$A$9</c:f>
              <c:strCache>
                <c:ptCount val="8"/>
                <c:pt idx="0">
                  <c:v>иное</c:v>
                </c:pt>
                <c:pt idx="1">
                  <c:v>Канцтовары</c:v>
                </c:pt>
                <c:pt idx="2">
                  <c:v>Цветы</c:v>
                </c:pt>
                <c:pt idx="3">
                  <c:v>приобретение ДМС</c:v>
                </c:pt>
                <c:pt idx="4">
                  <c:v>праздники</c:v>
                </c:pt>
                <c:pt idx="5">
                  <c:v>новогодние билеты</c:v>
                </c:pt>
                <c:pt idx="6">
                  <c:v>экскурсии</c:v>
                </c:pt>
                <c:pt idx="7">
                  <c:v>мат.помощь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1</c:v>
                </c:pt>
                <c:pt idx="1">
                  <c:v>1</c:v>
                </c:pt>
                <c:pt idx="2">
                  <c:v>2</c:v>
                </c:pt>
                <c:pt idx="3">
                  <c:v>8</c:v>
                </c:pt>
                <c:pt idx="4">
                  <c:v>16</c:v>
                </c:pt>
                <c:pt idx="5">
                  <c:v>30</c:v>
                </c:pt>
                <c:pt idx="6">
                  <c:v>55</c:v>
                </c:pt>
                <c:pt idx="7">
                  <c:v>100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41386112"/>
        <c:axId val="141387648"/>
      </c:barChart>
      <c:catAx>
        <c:axId val="141386112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1800" b="1"/>
            </a:pPr>
            <a:endParaRPr lang="ru-RU"/>
          </a:p>
        </c:txPr>
        <c:crossAx val="141387648"/>
        <c:crosses val="autoZero"/>
        <c:auto val="1"/>
        <c:lblAlgn val="ctr"/>
        <c:lblOffset val="100"/>
        <c:noMultiLvlLbl val="0"/>
      </c:catAx>
      <c:valAx>
        <c:axId val="141387648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141386112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8C8277-77EE-4335-AB21-E5BE4F4AA0CF}" type="datetimeFigureOut">
              <a:rPr lang="ru-RU" smtClean="0"/>
              <a:t>13.11.2015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623049-DE9C-48B9-B744-C8E41616FE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506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6F8DCE-E3FD-994E-A61A-470B0C07C740}" type="datetimeFigureOut">
              <a:rPr lang="ru-RU" smtClean="0"/>
              <a:t>13.11.2015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7475" y="746125"/>
            <a:ext cx="6623050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183E80-5C40-8741-AC09-5E9839F728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7496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183E80-5C40-8741-AC09-5E9839F72839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7283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183E80-5C40-8741-AC09-5E9839F72839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1883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183E80-5C40-8741-AC09-5E9839F72839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1883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183E80-5C40-8741-AC09-5E9839F72839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1883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183E80-5C40-8741-AC09-5E9839F72839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1883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183E80-5C40-8741-AC09-5E9839F72839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1883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183E80-5C40-8741-AC09-5E9839F72839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1883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183E80-5C40-8741-AC09-5E9839F72839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1883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183E80-5C40-8741-AC09-5E9839F72839}" type="slidenum">
              <a:rPr lang="ru-RU" smtClean="0">
                <a:solidFill>
                  <a:prstClr val="black"/>
                </a:solidFill>
              </a:rPr>
              <a:pPr/>
              <a:t>28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188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9299"/>
            <a:ext cx="7772400" cy="11035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7349"/>
            <a:ext cx="6400800" cy="13156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7B60-A29F-49ED-9CC5-FE6AA14D8243}" type="datetime1">
              <a:rPr lang="ru-RU" smtClean="0"/>
              <a:t>13.11.2015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3975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0D48B-0510-4159-972E-E88C76252619}" type="datetime1">
              <a:rPr lang="ru-RU" smtClean="0"/>
              <a:t>13.11.2015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388219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9299"/>
            <a:ext cx="7772400" cy="11035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7349"/>
            <a:ext cx="6400800" cy="13156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7B60-A29F-49ED-9CC5-FE6AA14D824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2744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BF48D-6136-40EF-9B90-F939590F3DC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08053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8236"/>
            <a:ext cx="7772400" cy="102250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2054"/>
            <a:ext cx="7772400" cy="1126182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DC4EA-58B2-4C30-A3F7-7AFB73F1F94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64885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1262"/>
            <a:ext cx="4038600" cy="33976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1262"/>
            <a:ext cx="4038600" cy="33976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97619-1DA8-465B-B9BE-58141239312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20270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2401"/>
            <a:ext cx="4040188" cy="48026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2667"/>
            <a:ext cx="4040188" cy="29662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2401"/>
            <a:ext cx="4041775" cy="48026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2667"/>
            <a:ext cx="4041775" cy="29662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BB891-5670-45DF-B7B6-5C16843F8D7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92973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5544B-32EE-4BD6-BC3B-524D6B86A57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54501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887F5-9C2E-42B6-AB3C-A88DF65B84D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18339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977"/>
            <a:ext cx="3008313" cy="87234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977"/>
            <a:ext cx="5111750" cy="43939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7322"/>
            <a:ext cx="3008313" cy="352155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53878-B370-45EF-9E67-1A59D2750B7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97848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3784"/>
            <a:ext cx="5486400" cy="42544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60007"/>
            <a:ext cx="5486400" cy="308895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9231"/>
            <a:ext cx="5486400" cy="60420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81D6E-94E7-4809-B4D7-D7AB6BD1042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102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0D48B-0510-4159-972E-E88C7625261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582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6169"/>
            <a:ext cx="2057400" cy="439270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169"/>
            <a:ext cx="6019800" cy="439270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45BDF-BB97-4B6D-915B-97D4E8D01954}" type="datetime1">
              <a:rPr lang="ru-RU" smtClean="0"/>
              <a:t>13.11.2015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238076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6169"/>
            <a:ext cx="2057400" cy="439270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169"/>
            <a:ext cx="6019800" cy="439270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45BDF-BB97-4B6D-915B-97D4E8D0195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16737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9299"/>
            <a:ext cx="7772400" cy="11035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7349"/>
            <a:ext cx="6400800" cy="13156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7B60-A29F-49ED-9CC5-FE6AA14D824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65991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BF48D-6136-40EF-9B90-F939590F3DC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27576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8236"/>
            <a:ext cx="7772400" cy="102250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2054"/>
            <a:ext cx="7772400" cy="1126182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DC4EA-58B2-4C30-A3F7-7AFB73F1F94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41935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1262"/>
            <a:ext cx="4038600" cy="33976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1262"/>
            <a:ext cx="4038600" cy="33976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97619-1DA8-465B-B9BE-58141239312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73854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2401"/>
            <a:ext cx="4040188" cy="48026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2667"/>
            <a:ext cx="4040188" cy="29662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2401"/>
            <a:ext cx="4041775" cy="48026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2667"/>
            <a:ext cx="4041775" cy="29662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BB891-5670-45DF-B7B6-5C16843F8D7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60252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5544B-32EE-4BD6-BC3B-524D6B86A57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61491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887F5-9C2E-42B6-AB3C-A88DF65B84D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40276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977"/>
            <a:ext cx="3008313" cy="87234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977"/>
            <a:ext cx="5111750" cy="43939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7322"/>
            <a:ext cx="3008313" cy="352155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53878-B370-45EF-9E67-1A59D2750B7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17123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3784"/>
            <a:ext cx="5486400" cy="42544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60007"/>
            <a:ext cx="5486400" cy="308895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9231"/>
            <a:ext cx="5486400" cy="60420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81D6E-94E7-4809-B4D7-D7AB6BD1042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5294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9299"/>
            <a:ext cx="7772400" cy="11035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7349"/>
            <a:ext cx="6400800" cy="13156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9F2CE-5D3B-4883-804E-1D10CF842D3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30966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0D48B-0510-4159-972E-E88C7625261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41347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6169"/>
            <a:ext cx="2057400" cy="439270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169"/>
            <a:ext cx="6019800" cy="439270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45BDF-BB97-4B6D-915B-97D4E8D0195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44868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9299"/>
            <a:ext cx="7772400" cy="11035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7349"/>
            <a:ext cx="6400800" cy="13156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7B60-A29F-49ED-9CC5-FE6AA14D824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39998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BF48D-6136-40EF-9B90-F939590F3DC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35842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8236"/>
            <a:ext cx="7772400" cy="102250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2054"/>
            <a:ext cx="7772400" cy="1126182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DC4EA-58B2-4C30-A3F7-7AFB73F1F94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51389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1262"/>
            <a:ext cx="4038600" cy="33976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1262"/>
            <a:ext cx="4038600" cy="33976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97619-1DA8-465B-B9BE-58141239312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7947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2401"/>
            <a:ext cx="4040188" cy="48026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2667"/>
            <a:ext cx="4040188" cy="29662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2401"/>
            <a:ext cx="4041775" cy="48026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2667"/>
            <a:ext cx="4041775" cy="29662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BB891-5670-45DF-B7B6-5C16843F8D7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40720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5544B-32EE-4BD6-BC3B-524D6B86A57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4620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887F5-9C2E-42B6-AB3C-A88DF65B84D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9160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977"/>
            <a:ext cx="3008313" cy="87234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977"/>
            <a:ext cx="5111750" cy="43939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7322"/>
            <a:ext cx="3008313" cy="352155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53878-B370-45EF-9E67-1A59D2750B7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353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B1AD4-98BC-43CE-BFAC-AB85857B57F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67146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3784"/>
            <a:ext cx="5486400" cy="42544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60007"/>
            <a:ext cx="5486400" cy="308895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9231"/>
            <a:ext cx="5486400" cy="60420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81D6E-94E7-4809-B4D7-D7AB6BD1042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07933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0D48B-0510-4159-972E-E88C7625261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78211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6169"/>
            <a:ext cx="2057400" cy="439270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169"/>
            <a:ext cx="6019800" cy="439270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45BDF-BB97-4B6D-915B-97D4E8D0195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19529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9299"/>
            <a:ext cx="7772400" cy="11035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7349"/>
            <a:ext cx="6400800" cy="13156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7B60-A29F-49ED-9CC5-FE6AA14D824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95709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BF48D-6136-40EF-9B90-F939590F3DC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28248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8236"/>
            <a:ext cx="7772400" cy="102250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2054"/>
            <a:ext cx="7772400" cy="1126182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DC4EA-58B2-4C30-A3F7-7AFB73F1F94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55002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1262"/>
            <a:ext cx="4038600" cy="33976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1262"/>
            <a:ext cx="4038600" cy="33976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97619-1DA8-465B-B9BE-58141239312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3581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2401"/>
            <a:ext cx="4040188" cy="48026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2667"/>
            <a:ext cx="4040188" cy="29662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2401"/>
            <a:ext cx="4041775" cy="48026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2667"/>
            <a:ext cx="4041775" cy="29662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BB891-5670-45DF-B7B6-5C16843F8D7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69265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5544B-32EE-4BD6-BC3B-524D6B86A57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11098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887F5-9C2E-42B6-AB3C-A88DF65B84D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3071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8236"/>
            <a:ext cx="7772400" cy="102250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2054"/>
            <a:ext cx="7772400" cy="1126182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F944B-5D3A-43B0-AB40-86A7AD29073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98071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977"/>
            <a:ext cx="3008313" cy="87234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977"/>
            <a:ext cx="5111750" cy="43939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7322"/>
            <a:ext cx="3008313" cy="352155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53878-B370-45EF-9E67-1A59D2750B7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60556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3784"/>
            <a:ext cx="5486400" cy="42544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60007"/>
            <a:ext cx="5486400" cy="308895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9231"/>
            <a:ext cx="5486400" cy="60420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81D6E-94E7-4809-B4D7-D7AB6BD1042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01663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0D48B-0510-4159-972E-E88C7625261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92042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6169"/>
            <a:ext cx="2057400" cy="439270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169"/>
            <a:ext cx="6019800" cy="439270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45BDF-BB97-4B6D-915B-97D4E8D0195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46291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9299"/>
            <a:ext cx="7772400" cy="11035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7349"/>
            <a:ext cx="6400800" cy="13156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7B60-A29F-49ED-9CC5-FE6AA14D824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87374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BF48D-6136-40EF-9B90-F939590F3DC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7322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8236"/>
            <a:ext cx="7772400" cy="102250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2054"/>
            <a:ext cx="7772400" cy="1126182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DC4EA-58B2-4C30-A3F7-7AFB73F1F94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41718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1262"/>
            <a:ext cx="4038600" cy="33976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1262"/>
            <a:ext cx="4038600" cy="33976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97619-1DA8-465B-B9BE-58141239312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824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2401"/>
            <a:ext cx="4040188" cy="48026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2667"/>
            <a:ext cx="4040188" cy="29662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2401"/>
            <a:ext cx="4041775" cy="48026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2667"/>
            <a:ext cx="4041775" cy="29662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BB891-5670-45DF-B7B6-5C16843F8D7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47846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5544B-32EE-4BD6-BC3B-524D6B86A57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2584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1262"/>
            <a:ext cx="4038600" cy="33976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1262"/>
            <a:ext cx="4038600" cy="33976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DE8B6-901D-475A-BF6F-355A1B57960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11875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887F5-9C2E-42B6-AB3C-A88DF65B84D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43200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977"/>
            <a:ext cx="3008313" cy="87234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977"/>
            <a:ext cx="5111750" cy="43939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7322"/>
            <a:ext cx="3008313" cy="352155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53878-B370-45EF-9E67-1A59D2750B7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94111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3784"/>
            <a:ext cx="5486400" cy="42544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60007"/>
            <a:ext cx="5486400" cy="308895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9231"/>
            <a:ext cx="5486400" cy="60420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81D6E-94E7-4809-B4D7-D7AB6BD1042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63844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0D48B-0510-4159-972E-E88C7625261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35026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6169"/>
            <a:ext cx="2057400" cy="439270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169"/>
            <a:ext cx="6019800" cy="439270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45BDF-BB97-4B6D-915B-97D4E8D0195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43158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9299"/>
            <a:ext cx="7772400" cy="11035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7349"/>
            <a:ext cx="6400800" cy="13156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7B60-A29F-49ED-9CC5-FE6AA14D824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629229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BF48D-6136-40EF-9B90-F939590F3DC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067334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8236"/>
            <a:ext cx="7772400" cy="102250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2054"/>
            <a:ext cx="7772400" cy="1126182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DC4EA-58B2-4C30-A3F7-7AFB73F1F94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1937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1262"/>
            <a:ext cx="4038600" cy="33976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1262"/>
            <a:ext cx="4038600" cy="33976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97619-1DA8-465B-B9BE-58141239312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2533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2401"/>
            <a:ext cx="4040188" cy="48026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2667"/>
            <a:ext cx="4040188" cy="29662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2401"/>
            <a:ext cx="4041775" cy="48026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2667"/>
            <a:ext cx="4041775" cy="29662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BB891-5670-45DF-B7B6-5C16843F8D7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0540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2401"/>
            <a:ext cx="4040188" cy="48026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2667"/>
            <a:ext cx="4040188" cy="29662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2401"/>
            <a:ext cx="4041775" cy="48026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2667"/>
            <a:ext cx="4041775" cy="29662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DF816-7DCC-4C7F-BD7C-AE02A5BB2A6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358345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5544B-32EE-4BD6-BC3B-524D6B86A57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91223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887F5-9C2E-42B6-AB3C-A88DF65B84D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38471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977"/>
            <a:ext cx="3008313" cy="87234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977"/>
            <a:ext cx="5111750" cy="43939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7322"/>
            <a:ext cx="3008313" cy="352155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53878-B370-45EF-9E67-1A59D2750B7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24645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3784"/>
            <a:ext cx="5486400" cy="42544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60007"/>
            <a:ext cx="5486400" cy="308895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9231"/>
            <a:ext cx="5486400" cy="60420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81D6E-94E7-4809-B4D7-D7AB6BD1042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84718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0D48B-0510-4159-972E-E88C7625261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88539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6169"/>
            <a:ext cx="2057400" cy="439270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169"/>
            <a:ext cx="6019800" cy="439270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45BDF-BB97-4B6D-915B-97D4E8D0195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57558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9299"/>
            <a:ext cx="7772400" cy="11035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7349"/>
            <a:ext cx="6400800" cy="13156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7B60-A29F-49ED-9CC5-FE6AA14D824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55529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BF48D-6136-40EF-9B90-F939590F3DC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36442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8236"/>
            <a:ext cx="7772400" cy="102250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2054"/>
            <a:ext cx="7772400" cy="1126182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DC4EA-58B2-4C30-A3F7-7AFB73F1F94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35628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1262"/>
            <a:ext cx="4038600" cy="33976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1262"/>
            <a:ext cx="4038600" cy="33976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97619-1DA8-465B-B9BE-58141239312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0493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CE32E-B5F6-404F-B4D5-28A61981F6B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14141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2401"/>
            <a:ext cx="4040188" cy="48026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2667"/>
            <a:ext cx="4040188" cy="29662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2401"/>
            <a:ext cx="4041775" cy="48026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2667"/>
            <a:ext cx="4041775" cy="29662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BB891-5670-45DF-B7B6-5C16843F8D7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39811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5544B-32EE-4BD6-BC3B-524D6B86A57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122493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887F5-9C2E-42B6-AB3C-A88DF65B84D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934395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977"/>
            <a:ext cx="3008313" cy="87234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977"/>
            <a:ext cx="5111750" cy="43939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7322"/>
            <a:ext cx="3008313" cy="352155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53878-B370-45EF-9E67-1A59D2750B7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01023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3784"/>
            <a:ext cx="5486400" cy="42544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60007"/>
            <a:ext cx="5486400" cy="308895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9231"/>
            <a:ext cx="5486400" cy="60420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81D6E-94E7-4809-B4D7-D7AB6BD1042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240088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0D48B-0510-4159-972E-E88C7625261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89141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6169"/>
            <a:ext cx="2057400" cy="439270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169"/>
            <a:ext cx="6019800" cy="439270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45BDF-BB97-4B6D-915B-97D4E8D0195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7026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84EFE-39FD-414C-9CA2-9362C58DC4F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1389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977"/>
            <a:ext cx="3008313" cy="87234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977"/>
            <a:ext cx="5111750" cy="43939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7322"/>
            <a:ext cx="3008313" cy="352155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E633D-2B8D-43E3-B7A1-1579AD9194A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874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BF48D-6136-40EF-9B90-F939590F3DC3}" type="datetime1">
              <a:rPr lang="ru-RU" smtClean="0"/>
              <a:t>13.11.2015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33742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3784"/>
            <a:ext cx="5486400" cy="42544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60007"/>
            <a:ext cx="5486400" cy="308895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9231"/>
            <a:ext cx="5486400" cy="60420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E4935-17CE-459D-BB9F-F416E31496D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248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04B08-278B-413C-9BC3-22792C2C7B2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5610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6169"/>
            <a:ext cx="2057400" cy="439270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169"/>
            <a:ext cx="6019800" cy="439270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CED9F-1105-4024-B5C2-18E41D0A8D9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9935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9299"/>
            <a:ext cx="7772400" cy="11035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7349"/>
            <a:ext cx="6400800" cy="13156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8F36-01C7-48EE-93EE-6B201A65EDB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3646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E1CB7-D510-4604-95D2-6A47E273C22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122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8236"/>
            <a:ext cx="7772400" cy="102250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2054"/>
            <a:ext cx="7772400" cy="1126182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C331D-97C0-4081-A658-1AF7521E847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7852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1262"/>
            <a:ext cx="4038600" cy="33976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1262"/>
            <a:ext cx="4038600" cy="33976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4DE03-739D-4AE0-B817-B1534282D52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7812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2401"/>
            <a:ext cx="4040188" cy="48026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2667"/>
            <a:ext cx="4040188" cy="29662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2401"/>
            <a:ext cx="4041775" cy="48026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2667"/>
            <a:ext cx="4041775" cy="29662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9BA7B-AEB5-411E-9CFF-7A66E9A52D4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8750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EEBEA-87A9-408B-BBAF-4382F16E5A6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0190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E5CA6-1E61-4F54-91A7-B4FDFD348F0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5679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8236"/>
            <a:ext cx="7772400" cy="102250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2054"/>
            <a:ext cx="7772400" cy="1126182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DC4EA-58B2-4C30-A3F7-7AFB73F1F944}" type="datetime1">
              <a:rPr lang="ru-RU" smtClean="0"/>
              <a:t>13.11.2015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98387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977"/>
            <a:ext cx="3008313" cy="87234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977"/>
            <a:ext cx="5111750" cy="43939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7322"/>
            <a:ext cx="3008313" cy="352155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CF32C-58DC-4A90-B8B2-504B7AE61FF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3311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3784"/>
            <a:ext cx="5486400" cy="42544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60007"/>
            <a:ext cx="5486400" cy="308895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9231"/>
            <a:ext cx="5486400" cy="60420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BCE13-7EB1-4AA5-A5E6-4DF6F63E52F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1480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C01FC-9202-4FDD-B5CD-6728A9705B7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3653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6169"/>
            <a:ext cx="2057400" cy="439270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169"/>
            <a:ext cx="6019800" cy="439270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C1749-9C86-4F06-8012-E2ADD269F49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8394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9299"/>
            <a:ext cx="7772400" cy="11035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7349"/>
            <a:ext cx="6400800" cy="13156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7B60-A29F-49ED-9CC5-FE6AA14D824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2757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BF48D-6136-40EF-9B90-F939590F3DC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0558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8236"/>
            <a:ext cx="7772400" cy="102250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2054"/>
            <a:ext cx="7772400" cy="1126182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DC4EA-58B2-4C30-A3F7-7AFB73F1F94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5503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1262"/>
            <a:ext cx="4038600" cy="33976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1262"/>
            <a:ext cx="4038600" cy="33976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97619-1DA8-465B-B9BE-58141239312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8735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2401"/>
            <a:ext cx="4040188" cy="48026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2667"/>
            <a:ext cx="4040188" cy="29662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2401"/>
            <a:ext cx="4041775" cy="48026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2667"/>
            <a:ext cx="4041775" cy="29662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BB891-5670-45DF-B7B6-5C16843F8D7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1958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5544B-32EE-4BD6-BC3B-524D6B86A57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985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1262"/>
            <a:ext cx="4038600" cy="33976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1262"/>
            <a:ext cx="4038600" cy="33976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97619-1DA8-465B-B9BE-58141239312D}" type="datetime1">
              <a:rPr lang="ru-RU" smtClean="0"/>
              <a:t>13.11.2015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095121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887F5-9C2E-42B6-AB3C-A88DF65B84D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882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977"/>
            <a:ext cx="3008313" cy="87234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977"/>
            <a:ext cx="5111750" cy="43939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7322"/>
            <a:ext cx="3008313" cy="352155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53878-B370-45EF-9E67-1A59D2750B7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3752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3784"/>
            <a:ext cx="5486400" cy="42544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60007"/>
            <a:ext cx="5486400" cy="308895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9231"/>
            <a:ext cx="5486400" cy="60420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81D6E-94E7-4809-B4D7-D7AB6BD1042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5058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0D48B-0510-4159-972E-E88C7625261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6986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6169"/>
            <a:ext cx="2057400" cy="439270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169"/>
            <a:ext cx="6019800" cy="439270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45BDF-BB97-4B6D-915B-97D4E8D0195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6592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9299"/>
            <a:ext cx="7772400" cy="11035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7349"/>
            <a:ext cx="6400800" cy="13156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7B60-A29F-49ED-9CC5-FE6AA14D824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7297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BF48D-6136-40EF-9B90-F939590F3DC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0130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8236"/>
            <a:ext cx="7772400" cy="102250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2054"/>
            <a:ext cx="7772400" cy="1126182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DC4EA-58B2-4C30-A3F7-7AFB73F1F94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32264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1262"/>
            <a:ext cx="4038600" cy="33976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1262"/>
            <a:ext cx="4038600" cy="33976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97619-1DA8-465B-B9BE-58141239312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92806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2401"/>
            <a:ext cx="4040188" cy="48026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2667"/>
            <a:ext cx="4040188" cy="29662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2401"/>
            <a:ext cx="4041775" cy="48026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2667"/>
            <a:ext cx="4041775" cy="29662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BB891-5670-45DF-B7B6-5C16843F8D7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667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2401"/>
            <a:ext cx="4040188" cy="48026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2667"/>
            <a:ext cx="4040188" cy="29662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2401"/>
            <a:ext cx="4041775" cy="48026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2667"/>
            <a:ext cx="4041775" cy="29662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BB891-5670-45DF-B7B6-5C16843F8D76}" type="datetime1">
              <a:rPr lang="ru-RU" smtClean="0"/>
              <a:t>13.11.2015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4957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5544B-32EE-4BD6-BC3B-524D6B86A57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26543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887F5-9C2E-42B6-AB3C-A88DF65B84D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5596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977"/>
            <a:ext cx="3008313" cy="87234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977"/>
            <a:ext cx="5111750" cy="43939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7322"/>
            <a:ext cx="3008313" cy="352155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53878-B370-45EF-9E67-1A59D2750B7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32083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3784"/>
            <a:ext cx="5486400" cy="42544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60007"/>
            <a:ext cx="5486400" cy="308895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9231"/>
            <a:ext cx="5486400" cy="60420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81D6E-94E7-4809-B4D7-D7AB6BD1042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2986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0D48B-0510-4159-972E-E88C7625261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78775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6169"/>
            <a:ext cx="2057400" cy="439270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169"/>
            <a:ext cx="6019800" cy="439270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45BDF-BB97-4B6D-915B-97D4E8D0195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17811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9299"/>
            <a:ext cx="7772400" cy="11035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7349"/>
            <a:ext cx="6400800" cy="13156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7B60-A29F-49ED-9CC5-FE6AA14D824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42401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BF48D-6136-40EF-9B90-F939590F3DC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1501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8236"/>
            <a:ext cx="7772400" cy="102250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2054"/>
            <a:ext cx="7772400" cy="1126182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DC4EA-58B2-4C30-A3F7-7AFB73F1F94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9631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1262"/>
            <a:ext cx="4038600" cy="33976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1262"/>
            <a:ext cx="4038600" cy="33976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97619-1DA8-465B-B9BE-58141239312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747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5544B-32EE-4BD6-BC3B-524D6B86A575}" type="datetime1">
              <a:rPr lang="ru-RU" smtClean="0"/>
              <a:t>13.11.2015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248989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2401"/>
            <a:ext cx="4040188" cy="48026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2667"/>
            <a:ext cx="4040188" cy="29662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2401"/>
            <a:ext cx="4041775" cy="48026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2667"/>
            <a:ext cx="4041775" cy="29662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BB891-5670-45DF-B7B6-5C16843F8D7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29366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5544B-32EE-4BD6-BC3B-524D6B86A57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04448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887F5-9C2E-42B6-AB3C-A88DF65B84D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91353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977"/>
            <a:ext cx="3008313" cy="87234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977"/>
            <a:ext cx="5111750" cy="43939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7322"/>
            <a:ext cx="3008313" cy="352155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53878-B370-45EF-9E67-1A59D2750B7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01938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3784"/>
            <a:ext cx="5486400" cy="42544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60007"/>
            <a:ext cx="5486400" cy="308895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9231"/>
            <a:ext cx="5486400" cy="60420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81D6E-94E7-4809-B4D7-D7AB6BD1042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08972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0D48B-0510-4159-972E-E88C7625261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31844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6169"/>
            <a:ext cx="2057400" cy="439270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169"/>
            <a:ext cx="6019800" cy="439270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45BDF-BB97-4B6D-915B-97D4E8D0195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87531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9299"/>
            <a:ext cx="7772400" cy="11035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7349"/>
            <a:ext cx="6400800" cy="13156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7B60-A29F-49ED-9CC5-FE6AA14D824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8416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BF48D-6136-40EF-9B90-F939590F3DC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23536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8236"/>
            <a:ext cx="7772400" cy="102250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2054"/>
            <a:ext cx="7772400" cy="1126182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DC4EA-58B2-4C30-A3F7-7AFB73F1F94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742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887F5-9C2E-42B6-AB3C-A88DF65B84DB}" type="datetime1">
              <a:rPr lang="ru-RU" smtClean="0"/>
              <a:t>13.11.2015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420147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1262"/>
            <a:ext cx="4038600" cy="33976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1262"/>
            <a:ext cx="4038600" cy="33976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97619-1DA8-465B-B9BE-58141239312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31214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2401"/>
            <a:ext cx="4040188" cy="48026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2667"/>
            <a:ext cx="4040188" cy="29662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2401"/>
            <a:ext cx="4041775" cy="48026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2667"/>
            <a:ext cx="4041775" cy="29662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BB891-5670-45DF-B7B6-5C16843F8D7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70089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5544B-32EE-4BD6-BC3B-524D6B86A57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49660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887F5-9C2E-42B6-AB3C-A88DF65B84D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98562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977"/>
            <a:ext cx="3008313" cy="87234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977"/>
            <a:ext cx="5111750" cy="43939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7322"/>
            <a:ext cx="3008313" cy="352155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53878-B370-45EF-9E67-1A59D2750B7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6065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3784"/>
            <a:ext cx="5486400" cy="42544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60007"/>
            <a:ext cx="5486400" cy="308895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9231"/>
            <a:ext cx="5486400" cy="60420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81D6E-94E7-4809-B4D7-D7AB6BD1042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6247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0D48B-0510-4159-972E-E88C7625261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94002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6169"/>
            <a:ext cx="2057400" cy="439270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169"/>
            <a:ext cx="6019800" cy="439270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45BDF-BB97-4B6D-915B-97D4E8D0195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37686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9299"/>
            <a:ext cx="7772400" cy="11035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7349"/>
            <a:ext cx="6400800" cy="13156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7B60-A29F-49ED-9CC5-FE6AA14D824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71895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BF48D-6136-40EF-9B90-F939590F3DC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558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977"/>
            <a:ext cx="3008313" cy="87234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977"/>
            <a:ext cx="5111750" cy="43939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7322"/>
            <a:ext cx="3008313" cy="352155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53878-B370-45EF-9E67-1A59D2750B76}" type="datetime1">
              <a:rPr lang="ru-RU" smtClean="0"/>
              <a:t>13.11.2015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714220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8236"/>
            <a:ext cx="7772400" cy="102250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2054"/>
            <a:ext cx="7772400" cy="1126182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DC4EA-58B2-4C30-A3F7-7AFB73F1F94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72034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1262"/>
            <a:ext cx="4038600" cy="33976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1262"/>
            <a:ext cx="4038600" cy="33976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97619-1DA8-465B-B9BE-58141239312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7503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2401"/>
            <a:ext cx="4040188" cy="48026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2667"/>
            <a:ext cx="4040188" cy="29662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2401"/>
            <a:ext cx="4041775" cy="48026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2667"/>
            <a:ext cx="4041775" cy="29662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BB891-5670-45DF-B7B6-5C16843F8D7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94134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5544B-32EE-4BD6-BC3B-524D6B86A57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03481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887F5-9C2E-42B6-AB3C-A88DF65B84D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86310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977"/>
            <a:ext cx="3008313" cy="87234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977"/>
            <a:ext cx="5111750" cy="43939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7322"/>
            <a:ext cx="3008313" cy="352155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53878-B370-45EF-9E67-1A59D2750B7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70776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3784"/>
            <a:ext cx="5486400" cy="42544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60007"/>
            <a:ext cx="5486400" cy="308895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9231"/>
            <a:ext cx="5486400" cy="60420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81D6E-94E7-4809-B4D7-D7AB6BD1042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61796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0D48B-0510-4159-972E-E88C7625261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88822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6169"/>
            <a:ext cx="2057400" cy="439270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169"/>
            <a:ext cx="6019800" cy="439270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45BDF-BB97-4B6D-915B-97D4E8D0195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31041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9299"/>
            <a:ext cx="7772400" cy="11035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7349"/>
            <a:ext cx="6400800" cy="13156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7B60-A29F-49ED-9CC5-FE6AA14D824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792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3784"/>
            <a:ext cx="5486400" cy="42544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60007"/>
            <a:ext cx="5486400" cy="308895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9231"/>
            <a:ext cx="5486400" cy="60420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81D6E-94E7-4809-B4D7-D7AB6BD1042F}" type="datetime1">
              <a:rPr lang="ru-RU" smtClean="0"/>
              <a:t>13.11.2015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50966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BF48D-6136-40EF-9B90-F939590F3DC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16540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8236"/>
            <a:ext cx="7772400" cy="102250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2054"/>
            <a:ext cx="7772400" cy="1126182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DC4EA-58B2-4C30-A3F7-7AFB73F1F94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80680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1262"/>
            <a:ext cx="4038600" cy="33976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1262"/>
            <a:ext cx="4038600" cy="33976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97619-1DA8-465B-B9BE-58141239312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64621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2401"/>
            <a:ext cx="4040188" cy="48026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2667"/>
            <a:ext cx="4040188" cy="29662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2401"/>
            <a:ext cx="4041775" cy="48026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2667"/>
            <a:ext cx="4041775" cy="29662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BB891-5670-45DF-B7B6-5C16843F8D7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45151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5544B-32EE-4BD6-BC3B-524D6B86A57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05631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887F5-9C2E-42B6-AB3C-A88DF65B84D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31067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977"/>
            <a:ext cx="3008313" cy="87234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977"/>
            <a:ext cx="5111750" cy="43939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7322"/>
            <a:ext cx="3008313" cy="352155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53878-B370-45EF-9E67-1A59D2750B7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92446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3784"/>
            <a:ext cx="5486400" cy="42544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60007"/>
            <a:ext cx="5486400" cy="308895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9231"/>
            <a:ext cx="5486400" cy="60420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81D6E-94E7-4809-B4D7-D7AB6BD1042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63880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0D48B-0510-4159-972E-E88C7625261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66671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6169"/>
            <a:ext cx="2057400" cy="439270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169"/>
            <a:ext cx="6019800" cy="439270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45BDF-BB97-4B6D-915B-97D4E8D0195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5233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6169"/>
            <a:ext cx="8229600" cy="8580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1262"/>
            <a:ext cx="8229600" cy="3397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71678"/>
            <a:ext cx="21336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4546C4-8F27-47F4-A25D-DF1E675214A1}" type="datetime1">
              <a:rPr lang="ru-RU" smtClean="0"/>
              <a:t>13.11.2015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71678"/>
            <a:ext cx="28956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71678"/>
            <a:ext cx="21336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62D004-291B-4BD1-8CFD-D23A315518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6212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6169"/>
            <a:ext cx="8229600" cy="8580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1262"/>
            <a:ext cx="8229600" cy="3397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71678"/>
            <a:ext cx="21336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4546C4-8F27-47F4-A25D-DF1E675214A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71678"/>
            <a:ext cx="28956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71678"/>
            <a:ext cx="21336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340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6169"/>
            <a:ext cx="8229600" cy="8580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1262"/>
            <a:ext cx="8229600" cy="3397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71678"/>
            <a:ext cx="21336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4546C4-8F27-47F4-A25D-DF1E675214A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71678"/>
            <a:ext cx="28956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71678"/>
            <a:ext cx="21336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63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6169"/>
            <a:ext cx="8229600" cy="8580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1262"/>
            <a:ext cx="8229600" cy="3397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71678"/>
            <a:ext cx="21336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4546C4-8F27-47F4-A25D-DF1E675214A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71678"/>
            <a:ext cx="28956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71678"/>
            <a:ext cx="21336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725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6169"/>
            <a:ext cx="8229600" cy="8580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1262"/>
            <a:ext cx="8229600" cy="3397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71678"/>
            <a:ext cx="21336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4546C4-8F27-47F4-A25D-DF1E675214A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71678"/>
            <a:ext cx="28956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71678"/>
            <a:ext cx="21336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642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6169"/>
            <a:ext cx="8229600" cy="8580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1262"/>
            <a:ext cx="8229600" cy="3397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71678"/>
            <a:ext cx="21336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4546C4-8F27-47F4-A25D-DF1E675214A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71678"/>
            <a:ext cx="28956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71678"/>
            <a:ext cx="21336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228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6169"/>
            <a:ext cx="8229600" cy="8580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1262"/>
            <a:ext cx="8229600" cy="3397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71678"/>
            <a:ext cx="21336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4546C4-8F27-47F4-A25D-DF1E675214A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71678"/>
            <a:ext cx="28956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71678"/>
            <a:ext cx="21336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739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6169"/>
            <a:ext cx="8229600" cy="8580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1262"/>
            <a:ext cx="8229600" cy="3397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71678"/>
            <a:ext cx="21336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4546C4-8F27-47F4-A25D-DF1E675214A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71678"/>
            <a:ext cx="28956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71678"/>
            <a:ext cx="21336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476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6169"/>
            <a:ext cx="8229600" cy="8580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1262"/>
            <a:ext cx="8229600" cy="3397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71678"/>
            <a:ext cx="21336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381F3B-CF4D-43FB-AD92-3642BDCC12E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71678"/>
            <a:ext cx="28956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71678"/>
            <a:ext cx="21336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718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6169"/>
            <a:ext cx="8229600" cy="8580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1262"/>
            <a:ext cx="8229600" cy="3397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71678"/>
            <a:ext cx="21336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CEFE46-76BB-4676-8E35-4DB8E719AC9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71678"/>
            <a:ext cx="28956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71678"/>
            <a:ext cx="21336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6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6169"/>
            <a:ext cx="8229600" cy="8580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1262"/>
            <a:ext cx="8229600" cy="3397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71678"/>
            <a:ext cx="21336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4546C4-8F27-47F4-A25D-DF1E675214A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71678"/>
            <a:ext cx="28956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71678"/>
            <a:ext cx="21336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247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6169"/>
            <a:ext cx="8229600" cy="8580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1262"/>
            <a:ext cx="8229600" cy="3397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71678"/>
            <a:ext cx="21336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4546C4-8F27-47F4-A25D-DF1E675214A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71678"/>
            <a:ext cx="28956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71678"/>
            <a:ext cx="21336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822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6169"/>
            <a:ext cx="8229600" cy="8580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1262"/>
            <a:ext cx="8229600" cy="3397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71678"/>
            <a:ext cx="21336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4546C4-8F27-47F4-A25D-DF1E675214A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71678"/>
            <a:ext cx="28956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71678"/>
            <a:ext cx="21336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369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6169"/>
            <a:ext cx="8229600" cy="8580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1262"/>
            <a:ext cx="8229600" cy="3397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71678"/>
            <a:ext cx="21336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4546C4-8F27-47F4-A25D-DF1E675214A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71678"/>
            <a:ext cx="28956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71678"/>
            <a:ext cx="21336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825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6169"/>
            <a:ext cx="8229600" cy="8580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1262"/>
            <a:ext cx="8229600" cy="3397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71678"/>
            <a:ext cx="21336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4546C4-8F27-47F4-A25D-DF1E675214A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71678"/>
            <a:ext cx="28956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71678"/>
            <a:ext cx="21336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659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6169"/>
            <a:ext cx="8229600" cy="8580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1262"/>
            <a:ext cx="8229600" cy="3397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71678"/>
            <a:ext cx="21336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4546C4-8F27-47F4-A25D-DF1E675214A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71678"/>
            <a:ext cx="28956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71678"/>
            <a:ext cx="21336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143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5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12.xml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6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205979"/>
            <a:ext cx="8352928" cy="2592288"/>
          </a:xfrm>
          <a:ln w="15875">
            <a:noFill/>
          </a:ln>
        </p:spPr>
        <p:txBody>
          <a:bodyPr tIns="0" anchor="t" anchorCtr="0">
            <a:noAutofit/>
          </a:bodyPr>
          <a:lstStyle/>
          <a:p>
            <a:pPr algn="ctr"/>
            <a:r>
              <a:rPr lang="ru-RU" sz="3200" dirty="0" smtClean="0">
                <a:solidFill>
                  <a:schemeClr val="accent3">
                    <a:lumMod val="50000"/>
                  </a:schemeClr>
                </a:solidFill>
              </a:rPr>
              <a:t>ГОДОВОЙ ПУБЛИЧНОЙ </a:t>
            </a:r>
            <a:r>
              <a:rPr lang="ru-RU" sz="3200" smtClean="0">
                <a:solidFill>
                  <a:schemeClr val="accent3">
                    <a:lumMod val="50000"/>
                  </a:schemeClr>
                </a:solidFill>
              </a:rPr>
              <a:t>ОТЧЕТ </a:t>
            </a:r>
            <a:br>
              <a:rPr lang="ru-RU" sz="320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3200" smtClean="0">
                <a:solidFill>
                  <a:schemeClr val="accent3">
                    <a:lumMod val="50000"/>
                  </a:schemeClr>
                </a:solidFill>
              </a:rPr>
              <a:t>ВЫБОРНОГО ОРГАНА </a:t>
            </a:r>
            <a:r>
              <a:rPr lang="ru-RU" sz="3200" dirty="0" smtClean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ru-RU" sz="3200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3200" dirty="0" smtClean="0">
                <a:solidFill>
                  <a:schemeClr val="accent3">
                    <a:lumMod val="50000"/>
                  </a:schemeClr>
                </a:solidFill>
              </a:rPr>
              <a:t>ПЕРВИЧНОЙ ПРОФСОЮЗНОЙ ОРГАНИЗАЦИИ, КАК ВАЖНАЯ ФОРМА </a:t>
            </a:r>
            <a:r>
              <a:rPr lang="ru-RU" sz="3200" smtClean="0">
                <a:solidFill>
                  <a:schemeClr val="accent3">
                    <a:lumMod val="50000"/>
                  </a:schemeClr>
                </a:solidFill>
              </a:rPr>
              <a:t>ИНФОРМАЦИОННОЙ </a:t>
            </a:r>
            <a:r>
              <a:rPr lang="ru-RU" sz="3200" smtClean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ru-RU" sz="320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3200" smtClean="0">
                <a:solidFill>
                  <a:schemeClr val="accent3">
                    <a:lumMod val="50000"/>
                  </a:schemeClr>
                </a:solidFill>
              </a:rPr>
              <a:t>И </a:t>
            </a:r>
            <a:r>
              <a:rPr lang="ru-RU" sz="3200" dirty="0" smtClean="0">
                <a:solidFill>
                  <a:schemeClr val="accent3">
                    <a:lumMod val="50000"/>
                  </a:schemeClr>
                </a:solidFill>
              </a:rPr>
              <a:t>МОТИВАЦИОННОЙ РАБОТЫ</a:t>
            </a:r>
            <a:endParaRPr lang="ru-RU" sz="40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4572000" y="4158307"/>
            <a:ext cx="4176464" cy="316173"/>
          </a:xfrm>
        </p:spPr>
        <p:txBody>
          <a:bodyPr/>
          <a:lstStyle/>
          <a:p>
            <a:r>
              <a:rPr lang="ru-RU" dirty="0" smtClean="0"/>
              <a:t>Баринова М.Ю. – </a:t>
            </a:r>
            <a:r>
              <a:rPr lang="ru-RU" dirty="0" err="1" smtClean="0"/>
              <a:t>зав.инф.отд</a:t>
            </a:r>
            <a:r>
              <a:rPr lang="ru-RU" dirty="0" smtClean="0"/>
              <a:t> </a:t>
            </a:r>
            <a:r>
              <a:rPr lang="ru-RU" dirty="0" smtClean="0"/>
              <a:t>МГО Профсоюза</a:t>
            </a:r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893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701923"/>
            <a:ext cx="5978984" cy="39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377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01923"/>
            <a:ext cx="8136904" cy="576064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ЭТАПЫ РАБОТЫ НАД ОТЧЕТОМ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251520" y="1201261"/>
            <a:ext cx="5904656" cy="3677125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00000"/>
              </a:lnSpc>
            </a:pPr>
            <a:r>
              <a:rPr lang="ru-RU" dirty="0" smtClean="0"/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внешних и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внутренних участников  составления отчета;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Сбор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анализ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информации;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Написание отчета;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Публикация отчета;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Распространение отчёта;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обратной </a:t>
            </a:r>
            <a: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связи;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«Работа </a:t>
            </a:r>
            <a: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над ошибками</a:t>
            </a:r>
            <a: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3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1026" name="Picture 2" descr="http://campodarsego.soluzionipa.it/spider/images/8ff8f308-37c4-4d1c-908c-cc55f12955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812" y="1782043"/>
            <a:ext cx="329788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831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398310" y="1205979"/>
            <a:ext cx="4821762" cy="367240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рабочей </a:t>
            </a:r>
            <a:r>
              <a:rPr lang="ru-RU" sz="28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группы</a:t>
            </a:r>
          </a:p>
          <a:p>
            <a:pPr marL="457200" indent="-457200">
              <a:buFont typeface="+mj-lt"/>
              <a:buAutoNum type="arabicPeriod"/>
            </a:pPr>
            <a:endParaRPr lang="ru-RU" sz="2000" dirty="0"/>
          </a:p>
          <a:p>
            <a:pPr marL="457200" indent="-457200">
              <a:buFont typeface="+mj-lt"/>
              <a:buAutoNum type="arabicPeriod"/>
            </a:pPr>
            <a:endParaRPr lang="ru-RU" sz="2000" dirty="0" smtClean="0"/>
          </a:p>
          <a:p>
            <a:pPr marL="457200" indent="-457200">
              <a:buFont typeface="+mj-lt"/>
              <a:buAutoNum type="arabicPeriod"/>
            </a:pPr>
            <a:endParaRPr lang="ru-RU" sz="2000" dirty="0"/>
          </a:p>
          <a:p>
            <a:pPr marL="457200" indent="-457200">
              <a:buFont typeface="+mj-lt"/>
              <a:buAutoNum type="arabicPeriod"/>
            </a:pPr>
            <a:endParaRPr lang="ru-RU" sz="2000" dirty="0" smtClean="0"/>
          </a:p>
          <a:p>
            <a:pPr marL="457200" indent="-457200">
              <a:buFont typeface="+mj-lt"/>
              <a:buAutoNum type="arabicPeriod"/>
            </a:pPr>
            <a:endParaRPr lang="ru-RU" sz="2000" dirty="0"/>
          </a:p>
          <a:p>
            <a:pPr marL="457200" indent="-457200">
              <a:buFont typeface="+mj-lt"/>
              <a:buAutoNum type="arabicPeriod"/>
            </a:pPr>
            <a:endParaRPr lang="ru-RU" sz="2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5656" y="2286099"/>
            <a:ext cx="2320149" cy="1550564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133971"/>
            <a:ext cx="3734565" cy="339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475655" y="2261325"/>
            <a:ext cx="2320149" cy="155056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V="1">
            <a:off x="1547664" y="2214091"/>
            <a:ext cx="2320149" cy="155056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4848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701923"/>
            <a:ext cx="8136904" cy="576064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Определение целей и приоритетов</a:t>
            </a:r>
            <a:endParaRPr lang="ru-RU" sz="2400" b="1" dirty="0">
              <a:solidFill>
                <a:srgbClr val="0099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251520" y="1349995"/>
            <a:ext cx="8496944" cy="3456384"/>
          </a:xfrm>
          <a:prstGeom prst="rect">
            <a:avLst/>
          </a:prstGeom>
        </p:spPr>
        <p:txBody>
          <a:bodyPr vert="horz" lIns="91403" tIns="45702" rIns="91403" bIns="45702" rtlCol="0">
            <a:normAutofit lnSpcReduction="10000"/>
          </a:bodyPr>
          <a:lstStyle>
            <a:lvl1pPr marL="228509" indent="-228509" algn="l" defTabSz="9140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524" indent="-228509" algn="l" defTabSz="91403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544" indent="-228509" algn="l" defTabSz="91403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559" indent="-228509" algn="l" defTabSz="91403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576" indent="-228509" algn="l" defTabSz="91403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594" indent="-228509" algn="l" defTabSz="91403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610" indent="-228509" algn="l" defTabSz="91403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628" indent="-228509" algn="l" defTabSz="91403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644" indent="-228509" algn="l" defTabSz="91403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2000" b="1" dirty="0" smtClean="0">
                <a:solidFill>
                  <a:prstClr val="black"/>
                </a:solidFill>
              </a:rPr>
              <a:t>Для кого?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ru-RU" sz="2000" dirty="0" smtClean="0">
                <a:solidFill>
                  <a:prstClr val="black"/>
                </a:solidFill>
              </a:rPr>
              <a:t>    Проблема! Целевых аудиторий (групп)  - несколько!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ru-RU" sz="2000" b="1" dirty="0" smtClean="0">
                <a:solidFill>
                  <a:srgbClr val="FF0000"/>
                </a:solidFill>
              </a:rPr>
              <a:t>                           Что делать?!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ru-RU" sz="2000" b="1" dirty="0" smtClean="0">
                <a:solidFill>
                  <a:prstClr val="black"/>
                </a:solidFill>
              </a:rPr>
              <a:t>Вариант А </a:t>
            </a:r>
            <a:r>
              <a:rPr lang="ru-RU" sz="2000" dirty="0" smtClean="0">
                <a:solidFill>
                  <a:prstClr val="black"/>
                </a:solidFill>
              </a:rPr>
              <a:t>- подробно остановиться в отчете на всех важных моментах для всех интересующих вас целевых групп. Важно: придумать качественный «путеводитель»!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ru-RU" sz="2000" dirty="0" smtClean="0">
                <a:solidFill>
                  <a:prstClr val="black"/>
                </a:solidFill>
              </a:rPr>
              <a:t> </a:t>
            </a:r>
            <a:r>
              <a:rPr lang="ru-RU" sz="2000" b="1" dirty="0" smtClean="0">
                <a:solidFill>
                  <a:prstClr val="black"/>
                </a:solidFill>
              </a:rPr>
              <a:t>Вариант Б </a:t>
            </a:r>
            <a:r>
              <a:rPr lang="ru-RU" sz="2000" dirty="0" smtClean="0">
                <a:solidFill>
                  <a:prstClr val="black"/>
                </a:solidFill>
              </a:rPr>
              <a:t>- сделать один большой отчет (как предлагает вариант А) и несколько сокращенных, «заточенных» под конкретную целевую группу.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2000" b="1" dirty="0" smtClean="0">
                <a:solidFill>
                  <a:prstClr val="black"/>
                </a:solidFill>
              </a:rPr>
              <a:t>NB </a:t>
            </a:r>
            <a:r>
              <a:rPr lang="ru-RU" sz="2000" b="1" dirty="0" smtClean="0">
                <a:solidFill>
                  <a:prstClr val="black"/>
                </a:solidFill>
              </a:rPr>
              <a:t>:  Ряд проблем может отпасть, если вы сразу определите, как будете распространять отчет!</a:t>
            </a:r>
            <a:endParaRPr lang="ru-RU" sz="2000" b="1" dirty="0">
              <a:solidFill>
                <a:prstClr val="black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419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01923"/>
            <a:ext cx="8136904" cy="576064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Выбор формата и разработка структуры отчета</a:t>
            </a:r>
            <a:endParaRPr lang="ru-RU" sz="24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01261"/>
            <a:ext cx="4690864" cy="3677125"/>
          </a:xfrm>
        </p:spPr>
        <p:txBody>
          <a:bodyPr>
            <a:normAutofit fontScale="62500" lnSpcReduction="20000"/>
          </a:bodyPr>
          <a:lstStyle/>
          <a:p>
            <a:pPr marL="0" lvl="0" indent="0" defTabSz="914034">
              <a:lnSpc>
                <a:spcPct val="90000"/>
              </a:lnSpc>
              <a:spcBef>
                <a:spcPts val="1000"/>
              </a:spcBef>
              <a:buNone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Самостоятельное печатное издание.</a:t>
            </a:r>
          </a:p>
          <a:p>
            <a:pPr marL="0" lvl="0" indent="0" defTabSz="914034">
              <a:lnSpc>
                <a:spcPct val="90000"/>
              </a:lnSpc>
              <a:spcBef>
                <a:spcPts val="1000"/>
              </a:spcBef>
              <a:buNone/>
            </a:pP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Плюсы:</a:t>
            </a:r>
          </a:p>
          <a:p>
            <a:pPr marL="228509" lvl="0" indent="-228509" defTabSz="914034">
              <a:lnSpc>
                <a:spcPct val="90000"/>
              </a:lnSpc>
              <a:spcBef>
                <a:spcPts val="1000"/>
              </a:spcBef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Привычный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бумажный формат, удобный для восприятия и представительских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целей;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509" lvl="0" indent="-228509" defTabSz="914034">
              <a:lnSpc>
                <a:spcPct val="90000"/>
              </a:lnSpc>
              <a:spcBef>
                <a:spcPts val="1000"/>
              </a:spcBef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Сравнительно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дешево (если простая распечатка на бумаге).</a:t>
            </a:r>
          </a:p>
          <a:p>
            <a:pPr marL="0" lvl="0" indent="0" defTabSz="914034">
              <a:lnSpc>
                <a:spcPct val="90000"/>
              </a:lnSpc>
              <a:spcBef>
                <a:spcPts val="1000"/>
              </a:spcBef>
              <a:buNone/>
            </a:pP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Минусы:</a:t>
            </a:r>
          </a:p>
          <a:p>
            <a:pPr marL="228509" lvl="0" indent="-228509" defTabSz="914034">
              <a:lnSpc>
                <a:spcPct val="90000"/>
              </a:lnSpc>
              <a:spcBef>
                <a:spcPts val="1000"/>
              </a:spcBef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Высокая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стоимость (при высокохудожественном типографском исполнении),</a:t>
            </a:r>
          </a:p>
          <a:p>
            <a:pPr marL="228509" lvl="0" indent="-228509" defTabSz="914034">
              <a:lnSpc>
                <a:spcPct val="90000"/>
              </a:lnSpc>
              <a:spcBef>
                <a:spcPts val="1000"/>
              </a:spcBef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Нужно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заранее точно планировать необходимый тираж (при типографском исполнении).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0" name="Picture 2" descr="http://www.free-lancers.net/posted_files/NC495C061CE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873" y="1205979"/>
            <a:ext cx="2618725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classifieds24.ru/images/4345/4344496/large_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005979"/>
            <a:ext cx="24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1090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773931"/>
            <a:ext cx="4248472" cy="360040"/>
          </a:xfrm>
        </p:spPr>
        <p:txBody>
          <a:bodyPr>
            <a:noAutofit/>
          </a:bodyPr>
          <a:lstStyle/>
          <a:p>
            <a:pPr lvl="0" defTabSz="914034">
              <a:lnSpc>
                <a:spcPct val="90000"/>
              </a:lnSpc>
              <a:spcBef>
                <a:spcPts val="1000"/>
              </a:spcBef>
            </a:pPr>
            <a:r>
              <a:rPr lang="ru-RU" sz="1800" b="1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1800" b="1" dirty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1800" b="1" dirty="0" smtClean="0">
                <a:solidFill>
                  <a:prstClr val="black"/>
                </a:solidFill>
                <a:ea typeface="+mn-ea"/>
                <a:cs typeface="+mn-cs"/>
              </a:rPr>
              <a:t>Компакт-диск </a:t>
            </a:r>
            <a:r>
              <a:rPr lang="ru-RU" sz="1800" b="1" dirty="0">
                <a:solidFill>
                  <a:prstClr val="black"/>
                </a:solidFill>
                <a:ea typeface="+mn-ea"/>
                <a:cs typeface="+mn-cs"/>
              </a:rPr>
              <a:t>(</a:t>
            </a:r>
            <a:r>
              <a:rPr lang="en-US" sz="1800" b="1" dirty="0">
                <a:solidFill>
                  <a:prstClr val="black"/>
                </a:solidFill>
                <a:ea typeface="+mn-ea"/>
                <a:cs typeface="+mn-cs"/>
              </a:rPr>
              <a:t>CD)</a:t>
            </a:r>
            <a:r>
              <a:rPr lang="ru-RU" sz="1800" b="1" dirty="0">
                <a:solidFill>
                  <a:prstClr val="black"/>
                </a:solidFill>
                <a:ea typeface="+mn-ea"/>
                <a:cs typeface="+mn-cs"/>
              </a:rPr>
              <a:t> или </a:t>
            </a:r>
            <a:r>
              <a:rPr lang="ru-RU" sz="1800" b="1" dirty="0" err="1">
                <a:solidFill>
                  <a:prstClr val="black"/>
                </a:solidFill>
                <a:ea typeface="+mn-ea"/>
                <a:cs typeface="+mn-cs"/>
              </a:rPr>
              <a:t>флеш</a:t>
            </a:r>
            <a:r>
              <a:rPr lang="ru-RU" sz="1800" b="1" dirty="0">
                <a:solidFill>
                  <a:prstClr val="black"/>
                </a:solidFill>
                <a:ea typeface="+mn-ea"/>
                <a:cs typeface="+mn-cs"/>
              </a:rPr>
              <a:t>-карта</a:t>
            </a:r>
            <a:br>
              <a:rPr lang="ru-RU" sz="1800" b="1" dirty="0">
                <a:solidFill>
                  <a:prstClr val="black"/>
                </a:solidFill>
                <a:ea typeface="+mn-ea"/>
                <a:cs typeface="+mn-cs"/>
              </a:rPr>
            </a:br>
            <a:endParaRPr lang="ru-RU" sz="2400" b="1" dirty="0">
              <a:solidFill>
                <a:srgbClr val="0099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201261"/>
            <a:ext cx="5760640" cy="3533109"/>
          </a:xfrm>
        </p:spPr>
        <p:txBody>
          <a:bodyPr>
            <a:normAutofit fontScale="77500" lnSpcReduction="20000"/>
          </a:bodyPr>
          <a:lstStyle/>
          <a:p>
            <a:pPr marL="0" lvl="0" indent="0" defTabSz="914034">
              <a:lnSpc>
                <a:spcPct val="90000"/>
              </a:lnSpc>
              <a:spcBef>
                <a:spcPts val="1000"/>
              </a:spcBef>
              <a:buNone/>
            </a:pPr>
            <a:r>
              <a:rPr lang="ru-RU" sz="2600" dirty="0" smtClean="0">
                <a:solidFill>
                  <a:srgbClr val="FF0000"/>
                </a:solidFill>
              </a:rPr>
              <a:t>Плюсы</a:t>
            </a:r>
            <a:r>
              <a:rPr lang="ru-RU" sz="2600" dirty="0">
                <a:solidFill>
                  <a:srgbClr val="FF0000"/>
                </a:solidFill>
              </a:rPr>
              <a:t>:</a:t>
            </a:r>
          </a:p>
          <a:p>
            <a:pPr marL="0" lvl="0" indent="0" defTabSz="914034">
              <a:lnSpc>
                <a:spcPct val="90000"/>
              </a:lnSpc>
              <a:spcBef>
                <a:spcPts val="1000"/>
              </a:spcBef>
              <a:buNone/>
            </a:pPr>
            <a:r>
              <a:rPr lang="ru-RU" sz="2600" dirty="0" smtClean="0"/>
              <a:t>•Сравнительно дешево;</a:t>
            </a:r>
            <a:endParaRPr lang="ru-RU" sz="2600" dirty="0"/>
          </a:p>
          <a:p>
            <a:pPr marL="0" lvl="0" indent="0" defTabSz="914034">
              <a:lnSpc>
                <a:spcPct val="90000"/>
              </a:lnSpc>
              <a:spcBef>
                <a:spcPts val="1000"/>
              </a:spcBef>
              <a:buNone/>
            </a:pPr>
            <a:r>
              <a:rPr lang="ru-RU" sz="2600" dirty="0" smtClean="0"/>
              <a:t>•Удобен </a:t>
            </a:r>
            <a:r>
              <a:rPr lang="ru-RU" sz="2600" dirty="0"/>
              <a:t>для тиражирования: можно не делать лишних копий, создавая каждый раз при необходимости только нужное число </a:t>
            </a:r>
            <a:r>
              <a:rPr lang="ru-RU" sz="2600" dirty="0" smtClean="0"/>
              <a:t>копий;</a:t>
            </a:r>
            <a:endParaRPr lang="ru-RU" sz="2600" dirty="0"/>
          </a:p>
          <a:p>
            <a:pPr marL="0" lvl="0" indent="0" defTabSz="914034">
              <a:lnSpc>
                <a:spcPct val="90000"/>
              </a:lnSpc>
              <a:spcBef>
                <a:spcPts val="1000"/>
              </a:spcBef>
              <a:buNone/>
            </a:pPr>
            <a:r>
              <a:rPr lang="ru-RU" sz="2600" dirty="0" smtClean="0"/>
              <a:t>•При </a:t>
            </a:r>
            <a:r>
              <a:rPr lang="ru-RU" sz="2600" dirty="0"/>
              <a:t>грамотном использовании гиперссылок можно дать большое количество информации, не перегружая читателя.</a:t>
            </a:r>
          </a:p>
          <a:p>
            <a:pPr marL="0" lvl="0" indent="0" defTabSz="914034">
              <a:lnSpc>
                <a:spcPct val="90000"/>
              </a:lnSpc>
              <a:spcBef>
                <a:spcPts val="1000"/>
              </a:spcBef>
              <a:buNone/>
            </a:pPr>
            <a:r>
              <a:rPr lang="ru-RU" sz="2600" dirty="0">
                <a:solidFill>
                  <a:srgbClr val="FF0000"/>
                </a:solidFill>
              </a:rPr>
              <a:t>Минусы:</a:t>
            </a:r>
          </a:p>
          <a:p>
            <a:pPr marL="0" lvl="0" indent="0" defTabSz="914034">
              <a:lnSpc>
                <a:spcPct val="90000"/>
              </a:lnSpc>
              <a:spcBef>
                <a:spcPts val="1000"/>
              </a:spcBef>
              <a:buNone/>
            </a:pPr>
            <a:r>
              <a:rPr lang="ru-RU" sz="2600" dirty="0" smtClean="0"/>
              <a:t>•Не </a:t>
            </a:r>
            <a:r>
              <a:rPr lang="ru-RU" sz="2600" dirty="0"/>
              <a:t>всегда удобен для представительских целей,</a:t>
            </a:r>
          </a:p>
          <a:p>
            <a:pPr marL="0" lvl="0" indent="0" defTabSz="914034">
              <a:lnSpc>
                <a:spcPct val="90000"/>
              </a:lnSpc>
              <a:spcBef>
                <a:spcPts val="1000"/>
              </a:spcBef>
              <a:buNone/>
            </a:pPr>
            <a:r>
              <a:rPr lang="ru-RU" sz="2600" dirty="0" smtClean="0"/>
              <a:t>•Многие </a:t>
            </a:r>
            <a:r>
              <a:rPr lang="ru-RU" sz="2600" dirty="0"/>
              <a:t>не любят читать большие тексты с экрана.</a:t>
            </a:r>
          </a:p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074" name="Picture 2" descr="http://dev.top55.info/fileadmin/articles/art_image/2500_art_29562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0400" y="3006179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futurenetworkmarketing.com/images/c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277987"/>
            <a:ext cx="2603775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5563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701923"/>
            <a:ext cx="4248472" cy="576064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Живая презентация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01261"/>
            <a:ext cx="8147248" cy="3605117"/>
          </a:xfrm>
        </p:spPr>
        <p:txBody>
          <a:bodyPr>
            <a:normAutofit fontScale="77500" lnSpcReduction="20000"/>
          </a:bodyPr>
          <a:lstStyle/>
          <a:p>
            <a:pPr marL="0" lvl="0" indent="0" defTabSz="914034">
              <a:lnSpc>
                <a:spcPct val="90000"/>
              </a:lnSpc>
              <a:spcBef>
                <a:spcPts val="1000"/>
              </a:spcBef>
              <a:buNone/>
            </a:pPr>
            <a:r>
              <a:rPr lang="ru-RU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Плюсы:</a:t>
            </a:r>
          </a:p>
          <a:p>
            <a:pPr marL="228509" lvl="0" indent="-228509" defTabSz="914034">
              <a:lnSpc>
                <a:spcPct val="90000"/>
              </a:lnSpc>
              <a:spcBef>
                <a:spcPts val="1000"/>
              </a:spcBef>
            </a:pP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получения быстрой обратной связи,</a:t>
            </a:r>
          </a:p>
          <a:p>
            <a:pPr marL="228509" lvl="0" indent="-228509" defTabSz="914034">
              <a:lnSpc>
                <a:spcPct val="90000"/>
              </a:lnSpc>
              <a:spcBef>
                <a:spcPts val="1000"/>
              </a:spcBef>
            </a:pP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  модифицировать  отчёт под конкретную целевую аудиторию,</a:t>
            </a:r>
          </a:p>
          <a:p>
            <a:pPr marL="228509" lvl="0" indent="-228509" defTabSz="914034">
              <a:lnSpc>
                <a:spcPct val="90000"/>
              </a:lnSpc>
              <a:spcBef>
                <a:spcPts val="1000"/>
              </a:spcBef>
            </a:pP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сопроводить отчет аудио- и видео-материалами.</a:t>
            </a:r>
          </a:p>
          <a:p>
            <a:pPr marL="0" lvl="0" indent="0" defTabSz="914034">
              <a:lnSpc>
                <a:spcPct val="90000"/>
              </a:lnSpc>
              <a:spcBef>
                <a:spcPts val="1000"/>
              </a:spcBef>
              <a:buNone/>
            </a:pPr>
            <a:r>
              <a:rPr lang="ru-RU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Минусы:</a:t>
            </a:r>
          </a:p>
          <a:p>
            <a:pPr marL="228509" lvl="0" indent="-228509" defTabSz="914034">
              <a:lnSpc>
                <a:spcPct val="90000"/>
              </a:lnSpc>
              <a:spcBef>
                <a:spcPts val="1000"/>
              </a:spcBef>
            </a:pP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необходимость специальной подготовки,</a:t>
            </a:r>
          </a:p>
          <a:p>
            <a:pPr marL="228509" lvl="0" indent="-228509" defTabSz="914034">
              <a:lnSpc>
                <a:spcPct val="90000"/>
              </a:lnSpc>
              <a:spcBef>
                <a:spcPts val="1000"/>
              </a:spcBef>
            </a:pP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нужен человек, представляющий отчет (обладающий навыками презентации),</a:t>
            </a:r>
          </a:p>
          <a:p>
            <a:pPr marL="228509" lvl="0" indent="-228509" defTabSz="914034">
              <a:lnSpc>
                <a:spcPct val="90000"/>
              </a:lnSpc>
              <a:spcBef>
                <a:spcPts val="1000"/>
              </a:spcBef>
            </a:pP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слушателей ничего не остается «в руках» по окончании презентации</a:t>
            </a:r>
          </a:p>
          <a:p>
            <a:pPr marL="228509" lvl="0" indent="-228509" defTabSz="914034">
              <a:lnSpc>
                <a:spcPct val="90000"/>
              </a:lnSpc>
              <a:spcBef>
                <a:spcPts val="1000"/>
              </a:spcBef>
            </a:pPr>
            <a:endParaRPr lang="ru-RU" sz="2600" dirty="0">
              <a:solidFill>
                <a:srgbClr val="4472C4">
                  <a:lumMod val="50000"/>
                </a:srgbClr>
              </a:solidFill>
            </a:endParaRPr>
          </a:p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983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5859"/>
            <a:ext cx="7886700" cy="720080"/>
          </a:xfrm>
        </p:spPr>
        <p:txBody>
          <a:bodyPr>
            <a:noAutofit/>
          </a:bodyPr>
          <a:lstStyle/>
          <a:p>
            <a:r>
              <a:rPr lang="ru-RU" sz="2800" b="1" dirty="0">
                <a:latin typeface="Arial" pitchFamily="34" charset="0"/>
                <a:cs typeface="Arial" pitchFamily="34" charset="0"/>
              </a:rPr>
              <a:t>Живая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презентация, бывает и так:</a:t>
            </a:r>
            <a:endParaRPr lang="ru-RU" sz="2800" dirty="0"/>
          </a:p>
        </p:txBody>
      </p:sp>
      <p:pic>
        <p:nvPicPr>
          <p:cNvPr id="4" name="video-cu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7584" y="1061963"/>
            <a:ext cx="6616304" cy="3509009"/>
          </a:xfrm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042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6076" y="629915"/>
            <a:ext cx="5232108" cy="576064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Размещение на сайте организации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01262"/>
            <a:ext cx="3970784" cy="3397616"/>
          </a:xfrm>
        </p:spPr>
        <p:txBody>
          <a:bodyPr>
            <a:normAutofit fontScale="55000" lnSpcReduction="20000"/>
          </a:bodyPr>
          <a:lstStyle/>
          <a:p>
            <a:pPr marL="0" lvl="0" indent="0" defTabSz="914034">
              <a:lnSpc>
                <a:spcPct val="90000"/>
              </a:lnSpc>
              <a:spcBef>
                <a:spcPts val="1000"/>
              </a:spcBef>
              <a:buNone/>
            </a:pPr>
            <a:r>
              <a:rPr lang="ru-RU" sz="2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Плюсы:</a:t>
            </a:r>
          </a:p>
          <a:p>
            <a:pPr marL="228509" lvl="0" indent="-228509" defTabSz="914034">
              <a:lnSpc>
                <a:spcPct val="90000"/>
              </a:lnSpc>
              <a:spcBef>
                <a:spcPts val="1000"/>
              </a:spcBef>
            </a:pPr>
            <a:r>
              <a:rPr lang="ru-RU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ru-RU" sz="2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егкость </a:t>
            </a:r>
            <a:r>
              <a:rPr lang="ru-RU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быстрота доступа, неограниченное количество </a:t>
            </a:r>
            <a:r>
              <a:rPr lang="ru-RU" sz="2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пользователей;</a:t>
            </a:r>
            <a:endParaRPr lang="ru-RU" sz="2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509" lvl="0" indent="-228509" defTabSz="914034">
              <a:lnSpc>
                <a:spcPct val="90000"/>
              </a:lnSpc>
              <a:spcBef>
                <a:spcPts val="1000"/>
              </a:spcBef>
            </a:pPr>
            <a:r>
              <a:rPr lang="ru-RU" sz="2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</a:t>
            </a:r>
            <a:r>
              <a:rPr lang="ru-RU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быстрого обновления </a:t>
            </a:r>
            <a:r>
              <a:rPr lang="ru-RU" sz="2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данных;</a:t>
            </a:r>
            <a:endParaRPr lang="ru-RU" sz="2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509" lvl="0" indent="-228509" defTabSz="914034">
              <a:lnSpc>
                <a:spcPct val="90000"/>
              </a:lnSpc>
              <a:spcBef>
                <a:spcPts val="1000"/>
              </a:spcBef>
            </a:pPr>
            <a:r>
              <a:rPr lang="ru-RU" sz="2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</a:t>
            </a:r>
            <a:r>
              <a:rPr lang="ru-RU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оперативной обратной связи от целевых </a:t>
            </a:r>
            <a:r>
              <a:rPr lang="ru-RU" sz="2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групп;</a:t>
            </a:r>
            <a:endParaRPr lang="ru-RU" sz="2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509" lvl="0" indent="-228509" defTabSz="914034">
              <a:lnSpc>
                <a:spcPct val="90000"/>
              </a:lnSpc>
              <a:spcBef>
                <a:spcPts val="1000"/>
              </a:spcBef>
            </a:pPr>
            <a:r>
              <a:rPr lang="ru-RU" sz="2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Нет </a:t>
            </a:r>
            <a:r>
              <a:rPr lang="ru-RU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ограничений, связанных с </a:t>
            </a:r>
            <a:r>
              <a:rPr lang="ru-RU" sz="2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объемом;</a:t>
            </a:r>
            <a:endParaRPr lang="ru-RU" sz="2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509" lvl="0" indent="-228509" defTabSz="914034">
              <a:lnSpc>
                <a:spcPct val="90000"/>
              </a:lnSpc>
              <a:spcBef>
                <a:spcPts val="1000"/>
              </a:spcBef>
            </a:pPr>
            <a:r>
              <a:rPr lang="ru-RU" sz="2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Дешево;</a:t>
            </a:r>
            <a:endParaRPr lang="ru-RU" sz="2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509" lvl="0" indent="-228509" defTabSz="914034">
              <a:lnSpc>
                <a:spcPct val="90000"/>
              </a:lnSpc>
              <a:spcBef>
                <a:spcPts val="1000"/>
              </a:spcBef>
            </a:pPr>
            <a:r>
              <a:rPr lang="ru-RU" sz="2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</a:t>
            </a:r>
            <a:r>
              <a:rPr lang="ru-RU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сайте архива годовых отчетов повышает доверие к организации.</a:t>
            </a:r>
          </a:p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292080" y="989955"/>
            <a:ext cx="3384376" cy="38461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034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        </a:t>
            </a: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ru-RU" sz="16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            </a:t>
            </a: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Минусы:  </a:t>
            </a:r>
          </a:p>
          <a:p>
            <a:pPr marL="228509" marR="0" lvl="0" indent="-228509" defTabSz="914034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kumimoji="0" lang="ru-RU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граниченный</a:t>
            </a: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доступ населения к Интернету;</a:t>
            </a:r>
          </a:p>
          <a:p>
            <a:pPr marL="228509" marR="0" lvl="0" indent="-228509" defTabSz="914034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kumimoji="0" lang="ru-RU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еобходимость</a:t>
            </a: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активного продвижения (например, упоминания на сайтах других организаций и в поисковых системах);</a:t>
            </a:r>
          </a:p>
          <a:p>
            <a:pPr marL="228509" marR="0" lvl="0" indent="-228509" defTabSz="914034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е  пригоден для представительских целей;</a:t>
            </a:r>
          </a:p>
          <a:p>
            <a:pPr marL="228509" marR="0" lvl="0" indent="-228509" defTabSz="914034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kumimoji="0" lang="ru-RU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ногие</a:t>
            </a: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не любят читать большие тексты с экрана, а распечатывать не хотят.</a:t>
            </a:r>
          </a:p>
        </p:txBody>
      </p:sp>
    </p:spTree>
    <p:extLst>
      <p:ext uri="{BB962C8B-B14F-4D97-AF65-F5344CB8AC3E}">
        <p14:creationId xmlns:p14="http://schemas.microsoft.com/office/powerpoint/2010/main" val="1963870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201261"/>
            <a:ext cx="8712968" cy="3821141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 </a:t>
            </a:r>
            <a: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ссылка на отчет теряется среди других элементов сайта: нужно несколько </a:t>
            </a:r>
            <a: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 прокрутить </a:t>
            </a:r>
            <a: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экран, чтобы найти отчет на главной странице;</a:t>
            </a:r>
          </a:p>
          <a:p>
            <a: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отчет расположен в разделах «документы», «публикации», «разное», «интересное</a:t>
            </a:r>
            <a: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помочь», «новости» и других логически неочевидных местах;</a:t>
            </a:r>
          </a:p>
          <a:p>
            <a: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отчет расположен так, что читателю нужно долго выбирать его из длинного </a:t>
            </a:r>
            <a: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списка других </a:t>
            </a:r>
            <a: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документов и пунктов;</a:t>
            </a:r>
          </a:p>
          <a:p>
            <a: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ссылка расположена на видном выигрышном месте, но не читается, или </a:t>
            </a:r>
            <a: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открывается</a:t>
            </a:r>
            <a: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или выдает ошибку.</a:t>
            </a:r>
          </a:p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68313" y="701675"/>
            <a:ext cx="8135937" cy="576263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ошибки при публикации отчета в сети</a:t>
            </a:r>
            <a:endParaRPr lang="ru-RU" sz="24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4066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01923"/>
            <a:ext cx="8136904" cy="504056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ПУБЛИЧНЫЙ   ДОКЛАД / ОТЧЕТ  ДИРЕКТОРА НА САЙТЕ ОО</a:t>
            </a:r>
            <a:endParaRPr lang="ru-RU" sz="20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" t="-4768" r="13236" b="5159"/>
          <a:stretch/>
        </p:blipFill>
        <p:spPr bwMode="auto">
          <a:xfrm>
            <a:off x="899592" y="1008263"/>
            <a:ext cx="6331682" cy="41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8573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01923"/>
            <a:ext cx="8136904" cy="576064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ПРИМЕРНАЯ  СТРУКТУРА ОТЧЕТА</a:t>
            </a:r>
            <a:endParaRPr lang="ru-RU" sz="2400" b="1" dirty="0">
              <a:solidFill>
                <a:srgbClr val="0099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496" y="1201261"/>
            <a:ext cx="9108504" cy="3677125"/>
          </a:xfrm>
        </p:spPr>
        <p:txBody>
          <a:bodyPr>
            <a:noAutofit/>
          </a:bodyPr>
          <a:lstStyle/>
          <a:p>
            <a:pPr lvl="0">
              <a:buFont typeface="+mj-lt"/>
              <a:buAutoNum type="arabicPeriod"/>
            </a:pPr>
            <a:r>
              <a:rPr lang="ru-RU" sz="16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Вступительное слово/ Введение, в котором должны быть отражены основные цели, задачи и стратегия, общественная проблема, над решением которой работает организация;</a:t>
            </a:r>
          </a:p>
          <a:p>
            <a:pPr lvl="0">
              <a:buFont typeface="+mj-lt"/>
              <a:buAutoNum type="arabicPeriod"/>
            </a:pPr>
            <a:r>
              <a:rPr lang="ru-RU" sz="16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Организационная структура,  количественный (% профсоюзного членства),  качественный состав организации (по возрасту, по гендерному распределению и т.п.), состав профкома,  когда  и кем избран;</a:t>
            </a:r>
          </a:p>
          <a:p>
            <a:pPr lvl="0">
              <a:buFont typeface="+mj-lt"/>
              <a:buAutoNum type="arabicPeriod"/>
            </a:pPr>
            <a:r>
              <a:rPr lang="ru-RU" sz="16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Основная деятельность:</a:t>
            </a:r>
          </a:p>
          <a:p>
            <a:pPr marL="114300" indent="0">
              <a:spcAft>
                <a:spcPts val="0"/>
              </a:spcAft>
              <a:buNone/>
            </a:pPr>
            <a:r>
              <a:rPr lang="ru-RU" sz="16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3.1. Профсоюзная работа (организационная, информационная, социальная, работа с молодежью, работа с ветеранами, работа по охране труда, культурно-массовая работа, обучение профсоюзного актива и т.п.)</a:t>
            </a:r>
          </a:p>
          <a:p>
            <a:pPr marL="114300" indent="0">
              <a:spcAft>
                <a:spcPts val="0"/>
              </a:spcAft>
              <a:buNone/>
            </a:pPr>
            <a:r>
              <a:rPr lang="ru-RU" sz="16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3.2.Коллективно-договорная работа, взаимодействие с социальными партнерами: совместные проекты, программы, крупные мероприятия, достижения за </a:t>
            </a:r>
            <a:r>
              <a:rPr lang="ru-RU" sz="16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отчетный период;</a:t>
            </a:r>
            <a:endParaRPr lang="ru-RU" sz="1600" b="1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106680" indent="0">
              <a:spcAft>
                <a:spcPts val="0"/>
              </a:spcAft>
              <a:buNone/>
            </a:pPr>
            <a:r>
              <a:rPr lang="ru-RU" sz="16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1600" b="1" i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 том числе: краткая справочная информация (география/ место проведения, сроки, основное содержание);</a:t>
            </a:r>
          </a:p>
          <a:p>
            <a:pPr marL="0" indent="0">
              <a:buNone/>
            </a:pP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066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01923"/>
            <a:ext cx="8136904" cy="576064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ПРИМЕРНАЯ СТРУКТУРА ОТЧЕТА</a:t>
            </a:r>
            <a:endParaRPr lang="ru-RU" sz="24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201261"/>
            <a:ext cx="8712968" cy="3749133"/>
          </a:xfrm>
        </p:spPr>
        <p:txBody>
          <a:bodyPr>
            <a:normAutofit fontScale="25000" lnSpcReduction="20000"/>
          </a:bodyPr>
          <a:lstStyle/>
          <a:p>
            <a:pPr marL="106680" indent="0">
              <a:spcAft>
                <a:spcPts val="0"/>
              </a:spcAft>
              <a:buNone/>
            </a:pPr>
            <a:r>
              <a:rPr lang="ru-RU" sz="72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3.3. Краткий финансовый отчет. Здесь же может быть информация об успешном прохождении  организацией проверок, например, ревизионной комиссией т.д.</a:t>
            </a:r>
          </a:p>
          <a:p>
            <a:pPr marL="106680" indent="0">
              <a:spcAft>
                <a:spcPts val="0"/>
              </a:spcAft>
              <a:buNone/>
            </a:pPr>
            <a:r>
              <a:rPr lang="ru-RU" sz="72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3.4. Упоминания организации  в СМИ (их количество, названия СМИ), публикации,  веб-проекты, </a:t>
            </a:r>
            <a:r>
              <a:rPr lang="ru-RU" sz="72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сайт;</a:t>
            </a:r>
          </a:p>
          <a:p>
            <a:pPr marL="106680" indent="0">
              <a:spcAft>
                <a:spcPts val="0"/>
              </a:spcAft>
              <a:buNone/>
            </a:pPr>
            <a:r>
              <a:rPr lang="ru-RU" sz="72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3.5</a:t>
            </a:r>
            <a:r>
              <a:rPr lang="ru-RU" sz="72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Участие в международных проектах и </a:t>
            </a:r>
            <a:r>
              <a:rPr lang="ru-RU" sz="72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семинарах;</a:t>
            </a:r>
          </a:p>
          <a:p>
            <a:pPr marL="106680" indent="0">
              <a:spcAft>
                <a:spcPts val="0"/>
              </a:spcAft>
              <a:buNone/>
            </a:pPr>
            <a:r>
              <a:rPr lang="ru-RU" sz="72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3.6</a:t>
            </a:r>
            <a:r>
              <a:rPr lang="ru-RU" sz="72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Благодарности, награды и </a:t>
            </a:r>
            <a:r>
              <a:rPr lang="ru-RU" sz="72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дипломы;</a:t>
            </a:r>
          </a:p>
          <a:p>
            <a:pPr marL="106680" indent="0">
              <a:spcAft>
                <a:spcPts val="0"/>
              </a:spcAft>
              <a:buNone/>
            </a:pPr>
            <a:r>
              <a:rPr lang="ru-RU" sz="7200" b="1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3.7</a:t>
            </a:r>
            <a:r>
              <a:rPr lang="ru-RU" sz="72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Организационные изменения и повышение квалификации;</a:t>
            </a:r>
          </a:p>
          <a:p>
            <a:pPr marL="0" indent="0">
              <a:spcAft>
                <a:spcPts val="0"/>
              </a:spcAft>
              <a:buNone/>
            </a:pPr>
            <a:r>
              <a:rPr lang="ru-RU" sz="72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4</a:t>
            </a:r>
            <a:r>
              <a:rPr lang="ru-RU" sz="72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Планы на будущее, перспективы развития;</a:t>
            </a:r>
          </a:p>
          <a:p>
            <a:pPr marL="0" indent="0">
              <a:spcAft>
                <a:spcPts val="0"/>
              </a:spcAft>
              <a:buNone/>
            </a:pPr>
            <a:r>
              <a:rPr lang="ru-RU" sz="72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5. Контактная информация</a:t>
            </a:r>
          </a:p>
          <a:p>
            <a:pPr marL="0" indent="0">
              <a:spcAft>
                <a:spcPts val="0"/>
              </a:spcAft>
              <a:buNone/>
            </a:pPr>
            <a:r>
              <a:rPr lang="ru-RU" sz="72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Приложения, которые организация считает необходимым включить в отчет</a:t>
            </a:r>
          </a:p>
          <a:p>
            <a:pPr marL="0" indent="0">
              <a:spcAft>
                <a:spcPts val="0"/>
              </a:spcAft>
              <a:buNone/>
            </a:pPr>
            <a:r>
              <a:rPr lang="ru-RU" sz="72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*ссылки, доступные </a:t>
            </a:r>
            <a:r>
              <a:rPr lang="ru-RU" sz="72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материалы</a:t>
            </a:r>
            <a:endParaRPr lang="ru-RU" sz="7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6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*Приложения</a:t>
            </a:r>
          </a:p>
          <a:p>
            <a:pPr marL="0" indent="0">
              <a:buNone/>
            </a:pPr>
            <a:r>
              <a:rPr lang="en-US" sz="6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P.S</a:t>
            </a:r>
            <a:r>
              <a:rPr lang="en-US" sz="6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6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Все разделы отчета должны сопровождаться фотографиями, отзывами партнёров, цитатами, картами, диаграммами, схемами (т.е. </a:t>
            </a:r>
            <a:r>
              <a:rPr lang="ru-RU" sz="6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инфографикой</a:t>
            </a:r>
            <a:r>
              <a:rPr lang="ru-RU" sz="6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buNone/>
            </a:pPr>
            <a:endParaRPr lang="ru-RU" sz="6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179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01923"/>
            <a:ext cx="8136904" cy="576064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ФИНАНСИРОВАНИЕ</a:t>
            </a:r>
            <a:endParaRPr lang="ru-RU" sz="24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57200" y="1201262"/>
            <a:ext cx="3682752" cy="3397616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счет внутренних резервов;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наличный расчет (чек, квитанция, акт)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://img.rufox.ru/files/big2/56138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205979"/>
            <a:ext cx="2496000" cy="18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5489814"/>
              </p:ext>
            </p:extLst>
          </p:nvPr>
        </p:nvGraphicFramePr>
        <p:xfrm>
          <a:off x="5580112" y="1493803"/>
          <a:ext cx="3465215" cy="3168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962152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349995"/>
            <a:ext cx="3600400" cy="3312369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 fontScale="70000" lnSpcReduction="20000"/>
          </a:bodyPr>
          <a:lstStyle/>
          <a:p>
            <a:pPr lvl="0"/>
            <a:r>
              <a:rPr lang="ru-RU" i="1" dirty="0" smtClean="0"/>
              <a:t>Материальная </a:t>
            </a:r>
            <a:r>
              <a:rPr lang="ru-RU" i="1" dirty="0"/>
              <a:t>помощь:  -1000 </a:t>
            </a:r>
            <a:r>
              <a:rPr lang="ru-RU" i="1" dirty="0" err="1"/>
              <a:t>тыс.руб</a:t>
            </a:r>
            <a:r>
              <a:rPr lang="ru-RU" i="1" dirty="0"/>
              <a:t>., в </a:t>
            </a:r>
            <a:r>
              <a:rPr lang="ru-RU" i="1" dirty="0" err="1"/>
              <a:t>т.ч</a:t>
            </a:r>
            <a:r>
              <a:rPr lang="ru-RU" i="1" dirty="0"/>
              <a:t>.:</a:t>
            </a:r>
            <a:endParaRPr lang="ru-RU" dirty="0"/>
          </a:p>
          <a:p>
            <a:r>
              <a:rPr lang="ru-RU" i="1" dirty="0"/>
              <a:t>Дотация на отдых и оздоровление</a:t>
            </a:r>
            <a:endParaRPr lang="ru-RU" dirty="0"/>
          </a:p>
          <a:p>
            <a:r>
              <a:rPr lang="ru-RU" i="1" dirty="0"/>
              <a:t>Помощь на лекарства</a:t>
            </a:r>
            <a:endParaRPr lang="ru-RU" dirty="0"/>
          </a:p>
          <a:p>
            <a:r>
              <a:rPr lang="ru-RU" i="1" dirty="0"/>
              <a:t>Помощь на похороны</a:t>
            </a:r>
            <a:endParaRPr lang="ru-RU" dirty="0"/>
          </a:p>
          <a:p>
            <a:r>
              <a:rPr lang="ru-RU" i="1" dirty="0"/>
              <a:t>Помощь на рождение –</a:t>
            </a:r>
            <a:endParaRPr lang="ru-RU" dirty="0"/>
          </a:p>
          <a:p>
            <a:r>
              <a:rPr lang="ru-RU" i="1" dirty="0"/>
              <a:t>Помощь на свадьбу</a:t>
            </a:r>
            <a:endParaRPr lang="ru-RU" dirty="0"/>
          </a:p>
          <a:p>
            <a:r>
              <a:rPr lang="ru-RU" i="1" dirty="0" smtClean="0"/>
              <a:t>Помощь на юбилей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67544" y="1005690"/>
            <a:ext cx="8135937" cy="288032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Финансовая часть отчета</a:t>
            </a:r>
            <a:br>
              <a:rPr lang="ru-RU" sz="24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4860032" y="1277988"/>
            <a:ext cx="3600400" cy="338437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i="1" dirty="0" smtClean="0"/>
              <a:t>Помощь на приобретение ДМС</a:t>
            </a:r>
            <a:endParaRPr lang="ru-RU" dirty="0" smtClean="0"/>
          </a:p>
          <a:p>
            <a:r>
              <a:rPr lang="ru-RU" i="1" dirty="0" smtClean="0"/>
              <a:t>новогодние билеты  - 300 тыс. руб.</a:t>
            </a:r>
            <a:endParaRPr lang="ru-RU" dirty="0" smtClean="0"/>
          </a:p>
          <a:p>
            <a:r>
              <a:rPr lang="ru-RU" i="1" dirty="0" smtClean="0"/>
              <a:t>экскурсионная работа</a:t>
            </a:r>
            <a:endParaRPr lang="ru-RU" dirty="0" smtClean="0"/>
          </a:p>
          <a:p>
            <a:r>
              <a:rPr lang="ru-RU" i="1" dirty="0" smtClean="0"/>
              <a:t>Праздники</a:t>
            </a:r>
            <a:endParaRPr lang="ru-RU" dirty="0" smtClean="0"/>
          </a:p>
          <a:p>
            <a:r>
              <a:rPr lang="ru-RU" i="1" dirty="0" smtClean="0"/>
              <a:t>Канцелярские товары</a:t>
            </a:r>
            <a:endParaRPr lang="ru-RU" dirty="0" smtClean="0"/>
          </a:p>
          <a:p>
            <a:r>
              <a:rPr lang="ru-RU" i="1" dirty="0" smtClean="0"/>
              <a:t>Цветы</a:t>
            </a:r>
            <a:endParaRPr lang="ru-RU" dirty="0" smtClean="0"/>
          </a:p>
          <a:p>
            <a:r>
              <a:rPr lang="ru-RU" i="1" dirty="0" smtClean="0"/>
              <a:t>Иное</a:t>
            </a: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090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701923"/>
            <a:ext cx="7704856" cy="576064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Выбор показателей, характеризующих результаты работы ППО</a:t>
            </a:r>
            <a:endParaRPr lang="ru-RU" sz="24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22002"/>
            <a:ext cx="8229600" cy="3176875"/>
          </a:xfrm>
        </p:spPr>
        <p:txBody>
          <a:bodyPr>
            <a:normAutofit fontScale="62500" lnSpcReduction="20000"/>
          </a:bodyPr>
          <a:lstStyle/>
          <a:p>
            <a:pPr lvl="0"/>
            <a:endParaRPr lang="ru-RU" dirty="0">
              <a:solidFill>
                <a:prstClr val="black"/>
              </a:solidFill>
            </a:endParaRPr>
          </a:p>
          <a:p>
            <a:pPr lvl="0"/>
            <a:r>
              <a:rPr lang="ru-RU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роста средней заработной платы учителей, воспитателей…;</a:t>
            </a:r>
          </a:p>
          <a:p>
            <a:pPr lvl="0"/>
            <a:r>
              <a:rPr lang="ru-RU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членского роста;</a:t>
            </a:r>
          </a:p>
          <a:p>
            <a:pPr lvl="0"/>
            <a:r>
              <a:rPr lang="ru-RU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число участников  профсоюзного обучения: на базе УИЦ «Правда», УИЦ МФП, МГО Профсоюза, молодых педагогов в Туапсе и т.д.</a:t>
            </a:r>
          </a:p>
          <a:p>
            <a:pPr lvl="0"/>
            <a:r>
              <a:rPr lang="ru-RU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проверок, проведенных уполномоченным по охране труда;</a:t>
            </a:r>
          </a:p>
          <a:p>
            <a:pPr lvl="0"/>
            <a:r>
              <a:rPr lang="ru-RU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нарушений, выявленных уполномоченными по охране труда;</a:t>
            </a:r>
          </a:p>
          <a:p>
            <a:pPr lvl="0"/>
            <a:r>
              <a:rPr lang="ru-RU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программ, конкурсов, мероприятий, курсов и др. событий;</a:t>
            </a:r>
          </a:p>
          <a:p>
            <a:pPr lvl="0"/>
            <a:r>
              <a:rPr lang="ru-RU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Число членов профсоюза, охваченных программой/мероприятием/конкурсами; Например, участники ДМС, НПФ, БФ; участники конкурса «Педагог года», «Профсоюзная </a:t>
            </a:r>
            <a:r>
              <a:rPr lang="ru-RU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сальса</a:t>
            </a:r>
            <a:r>
              <a:rPr lang="ru-RU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</a:p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871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01923"/>
            <a:ext cx="8136904" cy="72008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Выбор показателей, характеризующих результаты работы ППО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494011"/>
            <a:ext cx="8496944" cy="3312368"/>
          </a:xfrm>
        </p:spPr>
        <p:txBody>
          <a:bodyPr>
            <a:normAutofit fontScale="62500" lnSpcReduction="20000"/>
          </a:bodyPr>
          <a:lstStyle/>
          <a:p>
            <a:pPr lvl="0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членов профсоюза, получивших материальную помощь и т.п.</a:t>
            </a:r>
          </a:p>
          <a:p>
            <a:pPr lvl="0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членов профсоюза и членов их семей, отдохнувших по путевкам МГО Профсоюза;</a:t>
            </a:r>
          </a:p>
          <a:p>
            <a:pPr lvl="0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публикаций о вашей ППО в СМИ;</a:t>
            </a:r>
          </a:p>
          <a:p>
            <a:pPr lvl="0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Число обращений/жалоб в профком</a:t>
            </a:r>
          </a:p>
          <a:p>
            <a:pPr lvl="0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Некоторые характеристики, проведенных мероприятий (например, количество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профуроков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проведенных к вашем школе; количество заседаний профкома, частота продолжительность семинаров, консультаций и т.д.)</a:t>
            </a:r>
          </a:p>
          <a:p>
            <a:pPr lvl="0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Другое.</a:t>
            </a: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974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01923"/>
            <a:ext cx="8136904" cy="720080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люсы, </a:t>
            </a:r>
            <a:r>
              <a:rPr lang="ru-RU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стимулирующим позитивное восприятие человеком годового отчета чаще всего </a:t>
            </a:r>
            <a:r>
              <a:rPr lang="ru-RU" sz="24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относят:</a:t>
            </a:r>
            <a:endParaRPr lang="ru-RU" sz="24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422003"/>
            <a:ext cx="8229600" cy="2952328"/>
          </a:xfrm>
        </p:spPr>
        <p:txBody>
          <a:bodyPr>
            <a:normAutofit fontScale="62500" lnSpcReduction="2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структурированность отчета и четкая расстановка акцентов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оптимальный объем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сочетание текста и иллюстраций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стиля в изложении материала и оформлении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доступность языка изложения, удобство чтения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содержательность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включение в отчет перспективных планов организации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финансовой части в отчете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отражение динамики развития организации</a:t>
            </a:r>
          </a:p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543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01923"/>
            <a:ext cx="8136904" cy="576064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ГДЕ И КОМУ? ПРИМЕРНЫЙ СПИСОК</a:t>
            </a:r>
            <a:endParaRPr lang="ru-RU" sz="24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отчетном годовом собрании членам организации;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ично или по почте членам организации;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ично или по почте социальным партнёрам;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Настоящим и/или потенциальным членам организации на различных профильных мероприятиях (собрания, семинары, конкурсы и др.);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ашим  коллегам, партнёрам и гостям  организации;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Иное.</a:t>
            </a:r>
          </a:p>
          <a:p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363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701923"/>
            <a:ext cx="8136904" cy="936104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ОБРАТНОЙ СВЯЗИ И </a:t>
            </a:r>
            <a:r>
              <a:rPr lang="ru-RU" sz="24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НАД ОШИБКАМИ»</a:t>
            </a:r>
            <a:br>
              <a:rPr lang="ru-RU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422003"/>
            <a:ext cx="8435280" cy="3176875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 </a:t>
            </a:r>
            <a:r>
              <a:rPr lang="ru-RU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этапе создания отчета – может быть проведено обсуждение собранной информации с участием представителей тех групп, которые потом будут читать ваш отчет;</a:t>
            </a:r>
          </a:p>
          <a:p>
            <a:r>
              <a:rPr lang="ru-RU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может состояться общественная дискуссия по готовому отчету;</a:t>
            </a:r>
          </a:p>
          <a:p>
            <a:r>
              <a:rPr lang="ru-RU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опубликованном отчете специально описан канал для обратной связи, </a:t>
            </a:r>
            <a:r>
              <a:rPr lang="ru-RU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например, указан </a:t>
            </a:r>
            <a:r>
              <a:rPr lang="ru-RU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адрес электронной почты, по которой можно направлять свои замечания </a:t>
            </a:r>
            <a:r>
              <a:rPr lang="ru-RU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предложения </a:t>
            </a:r>
            <a:r>
              <a:rPr lang="ru-RU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работе организации.</a:t>
            </a:r>
          </a:p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066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sz="4400" b="1" dirty="0">
                <a:solidFill>
                  <a:srgbClr val="008000"/>
                </a:solidFill>
              </a:rPr>
              <a:t>Г</a:t>
            </a:r>
            <a:r>
              <a:rPr lang="ru-RU" sz="4400" b="1" dirty="0" smtClean="0">
                <a:solidFill>
                  <a:srgbClr val="008000"/>
                </a:solidFill>
              </a:rPr>
              <a:t>одовой </a:t>
            </a:r>
            <a:r>
              <a:rPr lang="ru-RU" sz="4400" b="1" dirty="0">
                <a:solidFill>
                  <a:srgbClr val="008000"/>
                </a:solidFill>
              </a:rPr>
              <a:t>отчет – это своего </a:t>
            </a:r>
            <a:r>
              <a:rPr lang="ru-RU" sz="4400" b="1" dirty="0" smtClean="0">
                <a:solidFill>
                  <a:srgbClr val="008000"/>
                </a:solidFill>
              </a:rPr>
              <a:t>рода</a:t>
            </a:r>
          </a:p>
          <a:p>
            <a:pPr marL="0" indent="0" algn="ctr">
              <a:buNone/>
            </a:pPr>
            <a:r>
              <a:rPr lang="ru-RU" sz="4400" b="1" dirty="0" smtClean="0">
                <a:solidFill>
                  <a:srgbClr val="008000"/>
                </a:solidFill>
              </a:rPr>
              <a:t> </a:t>
            </a:r>
            <a:r>
              <a:rPr lang="ru-RU" sz="4400" b="1" dirty="0">
                <a:solidFill>
                  <a:srgbClr val="008000"/>
                </a:solidFill>
              </a:rPr>
              <a:t>«знак качества» для уважающей себя </a:t>
            </a:r>
            <a:r>
              <a:rPr lang="ru-RU" sz="4400" b="1" dirty="0" smtClean="0">
                <a:solidFill>
                  <a:srgbClr val="008000"/>
                </a:solidFill>
              </a:rPr>
              <a:t>организации</a:t>
            </a:r>
            <a:endParaRPr lang="ru-RU" sz="4400" b="1" dirty="0">
              <a:solidFill>
                <a:srgbClr val="008000"/>
              </a:solidFill>
            </a:endParaRPr>
          </a:p>
          <a:p>
            <a:pPr marL="0" indent="0">
              <a:buNone/>
            </a:pPr>
            <a:r>
              <a:rPr lang="ru-RU" sz="4400" b="1" dirty="0"/>
              <a:t> </a:t>
            </a:r>
            <a:endParaRPr lang="ru-RU" sz="4400" dirty="0"/>
          </a:p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293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01923"/>
            <a:ext cx="8136904" cy="432048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ПУБЛИЧНЫЙ ГОДОВОЙ ОТЧЕТ - ЭТО</a:t>
            </a:r>
            <a:endParaRPr lang="ru-RU" sz="24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2"/>
          <p:cNvSpPr>
            <a:spLocks noGrp="1"/>
          </p:cNvSpPr>
          <p:nvPr>
            <p:ph idx="1"/>
          </p:nvPr>
        </p:nvSpPr>
        <p:spPr>
          <a:xfrm>
            <a:off x="323528" y="1133971"/>
            <a:ext cx="8363272" cy="3672408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ru-RU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это документ, емко и наглядно представляющий деятельность вашей организации в прошедшем году. Он информирует членов организации, партнеров и общество в целом о том, как организация реализует цели, заложенные в ее главных задачах или стратегических планах. Отчет базируется на реальных фактах и выполняет одновременно отчетную, информационную и презентационную функции.</a:t>
            </a:r>
          </a:p>
          <a:p>
            <a:pPr algn="just"/>
            <a:r>
              <a:rPr lang="ru-RU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Формат отчета может быть очень разным и зависит от того, кому и с какими целями вы собираетесь представлять вашу работу.</a:t>
            </a:r>
          </a:p>
          <a:p>
            <a:pPr algn="just"/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4848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Использованы для выступления:</a:t>
            </a:r>
          </a:p>
          <a:p>
            <a:r>
              <a:rPr lang="ru-RU" dirty="0" smtClean="0">
                <a:latin typeface="Times New Roman"/>
                <a:ea typeface="Calibri"/>
                <a:cs typeface="Times New Roman"/>
              </a:rPr>
              <a:t>информация  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зав. </a:t>
            </a:r>
            <a:r>
              <a:rPr lang="en-US" dirty="0">
                <a:latin typeface="Times New Roman"/>
                <a:ea typeface="Calibri"/>
                <a:cs typeface="Times New Roman"/>
              </a:rPr>
              <a:t>PR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-отделом ЦС Профсоюза образования Елшиной Елены Станиславовны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.</a:t>
            </a:r>
          </a:p>
          <a:p>
            <a:pPr>
              <a:spcAft>
                <a:spcPts val="0"/>
              </a:spcAft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материалы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брошюры «Публичный годовой отчет о работе НКО, Санкт-Петербург, 2012, автор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Гордеева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А.А.</a:t>
            </a:r>
            <a:endParaRPr lang="ru-RU" sz="2400" dirty="0"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56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782043"/>
            <a:ext cx="4834879" cy="1872208"/>
          </a:xfrm>
        </p:spPr>
        <p:txBody>
          <a:bodyPr anchor="t" anchorCtr="0">
            <a:normAutofit/>
          </a:bodyPr>
          <a:lstStyle/>
          <a:p>
            <a:r>
              <a:rPr lang="ru-RU" sz="4000" spc="200" dirty="0" smtClean="0">
                <a:solidFill>
                  <a:srgbClr val="FF9900"/>
                </a:solidFill>
                <a:latin typeface="Arial" pitchFamily="34" charset="0"/>
              </a:rPr>
              <a:t>СПАСИБО</a:t>
            </a:r>
            <a:br>
              <a:rPr lang="ru-RU" sz="4000" spc="200" dirty="0" smtClean="0">
                <a:solidFill>
                  <a:srgbClr val="FF9900"/>
                </a:solidFill>
                <a:latin typeface="Arial" pitchFamily="34" charset="0"/>
              </a:rPr>
            </a:br>
            <a:r>
              <a:rPr lang="ru-RU" sz="4000" spc="200" dirty="0" smtClean="0">
                <a:solidFill>
                  <a:srgbClr val="FF9900"/>
                </a:solidFill>
                <a:latin typeface="Arial" pitchFamily="34" charset="0"/>
              </a:rPr>
              <a:t>ЗА ВНИМАНИЕ!</a:t>
            </a:r>
            <a:endParaRPr lang="ru-RU" sz="4000" spc="200" dirty="0">
              <a:solidFill>
                <a:srgbClr val="FF9900"/>
              </a:solidFill>
              <a:latin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68144" y="1422003"/>
            <a:ext cx="2530624" cy="2600810"/>
          </a:xfrm>
        </p:spPr>
        <p:txBody>
          <a:bodyPr>
            <a:normAutofit/>
          </a:bodyPr>
          <a:lstStyle/>
          <a:p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3726259"/>
            <a:ext cx="3008313" cy="87261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8242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01923"/>
            <a:ext cx="8136904" cy="576064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ЗАЧЕМ ОРГАНИЗАЦИИ ГОДОВОЙ ОТЧЕТ?</a:t>
            </a:r>
            <a:endParaRPr lang="ru-RU" sz="24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457200" y="1201261"/>
            <a:ext cx="6275040" cy="3605117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информировать общественность; 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продемонстрировать значимость и  надежность организации;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проанализировать деятельность; 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 в организации систему сбора информации;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повысить ценность.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http://cr-dialog.ui.ua/img/product/183880/original/4bb4b047-7c07-4294-853c-cff55f446b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921" y="1854051"/>
            <a:ext cx="2297018" cy="23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4848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9915"/>
            <a:ext cx="8136904" cy="432048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ПУБЛИЧНЫЙ ОТЧЕТ ПОЗВОЛЯЕТ:</a:t>
            </a:r>
            <a:endParaRPr lang="ru-RU" sz="24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776480" y="3562589"/>
            <a:ext cx="1224136" cy="105394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prstClr val="black"/>
                </a:solidFill>
              </a:rPr>
              <a:t>ПОВЫШЕНИЕ МОТИВАЦИИ</a:t>
            </a:r>
            <a:endParaRPr lang="ru-RU" sz="1200" b="1" dirty="0">
              <a:solidFill>
                <a:prstClr val="black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115616" y="2438420"/>
            <a:ext cx="1310081" cy="10081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prstClr val="black"/>
                </a:solidFill>
              </a:rPr>
              <a:t>ПОВОД ПРОВЕСТИ АНАЛИЗ</a:t>
            </a:r>
            <a:endParaRPr lang="ru-RU" sz="1200" b="1" dirty="0">
              <a:solidFill>
                <a:prstClr val="black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259632" y="1180056"/>
            <a:ext cx="1466476" cy="114382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prstClr val="black"/>
                </a:solidFill>
              </a:rPr>
              <a:t>ИНСТРУМЕНТ</a:t>
            </a:r>
            <a:r>
              <a:rPr lang="en-US" sz="1200" dirty="0" smtClean="0">
                <a:solidFill>
                  <a:prstClr val="black"/>
                </a:solidFill>
              </a:rPr>
              <a:t> </a:t>
            </a:r>
            <a:r>
              <a:rPr lang="en-US" b="1" dirty="0" smtClean="0">
                <a:solidFill>
                  <a:prstClr val="black"/>
                </a:solidFill>
              </a:rPr>
              <a:t>PR</a:t>
            </a:r>
            <a:r>
              <a:rPr lang="ru-RU" b="1" dirty="0" smtClean="0">
                <a:solidFill>
                  <a:prstClr val="black"/>
                </a:solidFill>
              </a:rPr>
              <a:t> </a:t>
            </a:r>
            <a:endParaRPr lang="ru-RU" b="1" dirty="0">
              <a:solidFill>
                <a:prstClr val="black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915816" y="1161170"/>
            <a:ext cx="1407265" cy="116270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prstClr val="black"/>
                </a:solidFill>
              </a:rPr>
              <a:t>СРЕДСТВО ДЛЯ ПРИВЛЕЧЕНИЯ РЕСУРСОВ</a:t>
            </a:r>
            <a:endParaRPr lang="ru-RU" sz="1200" b="1" dirty="0">
              <a:solidFill>
                <a:prstClr val="black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572000" y="1165514"/>
            <a:ext cx="1440160" cy="117290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prstClr val="black"/>
                </a:solidFill>
              </a:rPr>
              <a:t>ИНСТРУМЕНТ ПРИ ПОИСКЕ ПАРТНЕРОВ</a:t>
            </a:r>
            <a:endParaRPr lang="ru-RU" sz="1200" b="1" dirty="0">
              <a:solidFill>
                <a:prstClr val="black"/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246186" y="1151850"/>
            <a:ext cx="1548172" cy="116270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prstClr val="black"/>
                </a:solidFill>
              </a:rPr>
              <a:t>АРГУМЕНТ ПРИ РАБОТЕ С </a:t>
            </a:r>
            <a:r>
              <a:rPr lang="ru-RU" sz="1100" b="1" dirty="0" smtClean="0">
                <a:solidFill>
                  <a:prstClr val="black"/>
                </a:solidFill>
              </a:rPr>
              <a:t>АДМИНИСТРАЦИЕЙ</a:t>
            </a:r>
            <a:endParaRPr lang="ru-RU" sz="1100" b="1" dirty="0">
              <a:solidFill>
                <a:prstClr val="black"/>
              </a:solidFill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6660232" y="2438420"/>
            <a:ext cx="1368152" cy="10081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prstClr val="black"/>
                </a:solidFill>
              </a:rPr>
              <a:t>ВОЗМОЖНОСТЬ ПРИВЛЕЧЕНИЯ НОВЫХ ЧЛЕНОВ</a:t>
            </a:r>
            <a:endParaRPr lang="ru-RU" sz="1200" b="1" dirty="0">
              <a:solidFill>
                <a:prstClr val="black"/>
              </a:solidFill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7146286" y="3527476"/>
            <a:ext cx="1296144" cy="105394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prstClr val="black"/>
                </a:solidFill>
              </a:rPr>
              <a:t>ОСНОВА ДЛЯ ДРУГИХ ОТЧЕТОВ И РЕКЛАМНЫХ МАТЕРИАЛОВ</a:t>
            </a:r>
            <a:endParaRPr lang="ru-RU" sz="1200" b="1" dirty="0">
              <a:solidFill>
                <a:prstClr val="black"/>
              </a:solidFill>
            </a:endParaRPr>
          </a:p>
        </p:txBody>
      </p:sp>
      <p:pic>
        <p:nvPicPr>
          <p:cNvPr id="2053" name="Picture 5" descr="http://static7.depositphotos.com/1002709/783/i/950/depositphotos_7839562-Men-with-archive-from-folders-on-whit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2" t="-1671" r="24506" b="8813"/>
          <a:stretch/>
        </p:blipFill>
        <p:spPr bwMode="auto">
          <a:xfrm>
            <a:off x="2987824" y="2473533"/>
            <a:ext cx="2160000" cy="217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737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01923"/>
            <a:ext cx="8136904" cy="576064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КОМУ МОЖЕТ БЫТЬ ИНТЕРЕСЕН ОТЧЕТ?</a:t>
            </a:r>
            <a:endParaRPr lang="ru-RU" sz="24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457200" y="1422002"/>
            <a:ext cx="8229600" cy="3176875"/>
          </a:xfrm>
        </p:spPr>
        <p:txBody>
          <a:bodyPr>
            <a:normAutofit fontScale="70000" lnSpcReduction="20000"/>
          </a:bodyPr>
          <a:lstStyle/>
          <a:p>
            <a:r>
              <a:rPr lang="ru-RU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сотрудники, профактив;</a:t>
            </a:r>
          </a:p>
          <a:p>
            <a:r>
              <a:rPr lang="ru-RU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</a:t>
            </a:r>
            <a:r>
              <a:rPr lang="ru-RU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лены организации (фактические   и   потенциальные);</a:t>
            </a:r>
          </a:p>
          <a:p>
            <a:r>
              <a:rPr lang="ru-RU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государственные органы и администрация учреждения;</a:t>
            </a:r>
          </a:p>
          <a:p>
            <a:r>
              <a:rPr lang="ru-RU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партнеры (настоящие и будущие);</a:t>
            </a:r>
          </a:p>
          <a:p>
            <a:r>
              <a:rPr lang="ru-RU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соискатели, желающие работать в вашей организации;</a:t>
            </a:r>
          </a:p>
          <a:p>
            <a:r>
              <a:rPr lang="ru-RU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массовой информации;</a:t>
            </a:r>
          </a:p>
          <a:p>
            <a:r>
              <a:rPr lang="ru-RU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широкая общественность.</a:t>
            </a:r>
          </a:p>
          <a:p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956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01923"/>
            <a:ext cx="8136904" cy="648072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ПОЧЕМУ ОРГАНИЗАЦИИ НЕ ХОТЯТ ДЕЛАТЬ ОТЧЕТНОСТЬ?</a:t>
            </a:r>
            <a:endParaRPr lang="ru-RU" sz="2400" b="1" dirty="0">
              <a:solidFill>
                <a:srgbClr val="0099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9994"/>
            <a:ext cx="8229600" cy="3528393"/>
          </a:xfrm>
        </p:spPr>
        <p:txBody>
          <a:bodyPr>
            <a:normAutofit fontScale="70000" lnSpcReduction="20000"/>
          </a:bodyPr>
          <a:lstStyle/>
          <a:p>
            <a:pPr>
              <a:spcAft>
                <a:spcPts val="0"/>
              </a:spcAft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Мало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свободного времени, есть более приоритетные вещи;</a:t>
            </a:r>
            <a:endParaRPr lang="ru-RU" sz="2400" dirty="0"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Нет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свободного человека, который мог бы этим заняться;</a:t>
            </a:r>
            <a:endParaRPr lang="ru-RU" sz="2400" dirty="0"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С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ложно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написать «красиво» и структурировано;</a:t>
            </a:r>
            <a:endParaRPr lang="ru-RU" sz="2400" dirty="0"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Н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е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хватает понятных методических рекомендаций о том, как делать отчет;</a:t>
            </a:r>
            <a:endParaRPr lang="ru-RU" sz="2400" dirty="0"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С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ложно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обо всем вспомнить, сразу не фиксируется информация, что было сделано за год;</a:t>
            </a:r>
            <a:endParaRPr lang="ru-RU" sz="2400" dirty="0"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Н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ет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денег для изготовления публичного отчета (дизайн, печать и др.);</a:t>
            </a:r>
            <a:endParaRPr lang="ru-RU" sz="2400" dirty="0">
              <a:ea typeface="Calibri"/>
              <a:cs typeface="Times New Roman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Calibri"/>
                <a:cs typeface="Times New Roman"/>
              </a:rPr>
              <a:t> </a:t>
            </a:r>
            <a:endParaRPr lang="ru-RU" sz="2400" dirty="0"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316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01923"/>
            <a:ext cx="5112568" cy="576064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ИНФОГРАФИКА - </a:t>
            </a:r>
            <a:endParaRPr lang="ru-RU" sz="2400" b="1" dirty="0">
              <a:solidFill>
                <a:srgbClr val="0099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01262"/>
            <a:ext cx="4834880" cy="339761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600" dirty="0" smtClean="0"/>
              <a:t> </a:t>
            </a: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визуализация 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данных или идей, целью которой является донесение сложной информации до аудитории быстрым и понятным образом. Средства </a:t>
            </a:r>
            <a:r>
              <a:rPr lang="ru-RU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инфографики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помимо иллюстрированных изображений могут включать в себя графики, диаграммы, блок-схемы, таблицы, карты, списки.</a:t>
            </a: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http://image2.photokore.com/image/500/201404/a773996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773931"/>
            <a:ext cx="2736000" cy="27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260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773931"/>
            <a:ext cx="5767387" cy="406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D004-291B-4BD1-8CFD-D23A31551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133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1553</TotalTime>
  <Words>1612</Words>
  <Application>Microsoft Office PowerPoint</Application>
  <PresentationFormat>Произвольный</PresentationFormat>
  <Paragraphs>224</Paragraphs>
  <Slides>31</Slides>
  <Notes>9</Notes>
  <HiddenSlides>0</HiddenSlides>
  <MMClips>1</MMClips>
  <ScaleCrop>false</ScaleCrop>
  <HeadingPairs>
    <vt:vector size="4" baseType="variant">
      <vt:variant>
        <vt:lpstr>Тема</vt:lpstr>
      </vt:variant>
      <vt:variant>
        <vt:i4>16</vt:i4>
      </vt:variant>
      <vt:variant>
        <vt:lpstr>Заголовки слайдов</vt:lpstr>
      </vt:variant>
      <vt:variant>
        <vt:i4>31</vt:i4>
      </vt:variant>
    </vt:vector>
  </HeadingPairs>
  <TitlesOfParts>
    <vt:vector size="47" baseType="lpstr">
      <vt:lpstr>Тема Office</vt:lpstr>
      <vt:lpstr>1_Тема Office</vt:lpstr>
      <vt:lpstr>9_Тема Office</vt:lpstr>
      <vt:lpstr>8_Тема Office</vt:lpstr>
      <vt:lpstr>10_Тема Office</vt:lpstr>
      <vt:lpstr>2_Тема Office</vt:lpstr>
      <vt:lpstr>11_Тема Office</vt:lpstr>
      <vt:lpstr>12_Тема Office</vt:lpstr>
      <vt:lpstr>13_Тема Office</vt:lpstr>
      <vt:lpstr>14_Тема Office</vt:lpstr>
      <vt:lpstr>15_Тема Office</vt:lpstr>
      <vt:lpstr>16_Тема Office</vt:lpstr>
      <vt:lpstr>3_Тема Office</vt:lpstr>
      <vt:lpstr>17_Тема Office</vt:lpstr>
      <vt:lpstr>5_Тема Office</vt:lpstr>
      <vt:lpstr>6_Тема Office</vt:lpstr>
      <vt:lpstr>ГОДОВОЙ ПУБЛИЧНОЙ ОТЧЕТ  ВЫБОРНОГО ОРГАНА  ПЕРВИЧНОЙ ПРОФСОЮЗНОЙ ОРГАНИЗАЦИИ, КАК ВАЖНАЯ ФОРМА ИНФОРМАЦИОННОЙ  И МОТИВАЦИОННОЙ РАБОТЫ</vt:lpstr>
      <vt:lpstr>ПУБЛИЧНЫЙ   ДОКЛАД / ОТЧЕТ  ДИРЕКТОРА НА САЙТЕ ОО</vt:lpstr>
      <vt:lpstr>ПУБЛИЧНЫЙ ГОДОВОЙ ОТЧЕТ - ЭТО</vt:lpstr>
      <vt:lpstr>ЗАЧЕМ ОРГАНИЗАЦИИ ГОДОВОЙ ОТЧЕТ?</vt:lpstr>
      <vt:lpstr>ПУБЛИЧНЫЙ ОТЧЕТ ПОЗВОЛЯЕТ:</vt:lpstr>
      <vt:lpstr>КОМУ МОЖЕТ БЫТЬ ИНТЕРЕСЕН ОТЧЕТ?</vt:lpstr>
      <vt:lpstr>ПОЧЕМУ ОРГАНИЗАЦИИ НЕ ХОТЯТ ДЕЛАТЬ ОТЧЕТНОСТЬ?</vt:lpstr>
      <vt:lpstr>ИНФОГРАФИКА - </vt:lpstr>
      <vt:lpstr>Презентация PowerPoint</vt:lpstr>
      <vt:lpstr>Презентация PowerPoint</vt:lpstr>
      <vt:lpstr>ЭТАПЫ РАБОТЫ НАД ОТЧЕТОМ</vt:lpstr>
      <vt:lpstr>Презентация PowerPoint</vt:lpstr>
      <vt:lpstr>Определение целей и приоритетов</vt:lpstr>
      <vt:lpstr> Выбор формата и разработка структуры отчета</vt:lpstr>
      <vt:lpstr> Компакт-диск (CD) или флеш-карта </vt:lpstr>
      <vt:lpstr> Живая презентация</vt:lpstr>
      <vt:lpstr>Живая презентация, бывает и так:</vt:lpstr>
      <vt:lpstr>Размещение на сайте организации</vt:lpstr>
      <vt:lpstr> Основные ошибки при публикации отчета в сети</vt:lpstr>
      <vt:lpstr>ПРИМЕРНАЯ  СТРУКТУРА ОТЧЕТА</vt:lpstr>
      <vt:lpstr>ПРИМЕРНАЯ СТРУКТУРА ОТЧЕТА</vt:lpstr>
      <vt:lpstr>ФИНАНСИРОВАНИЕ</vt:lpstr>
      <vt:lpstr> Финансовая часть отчета  </vt:lpstr>
      <vt:lpstr>4. Выбор показателей, характеризующих результаты работы ППО</vt:lpstr>
      <vt:lpstr> Выбор показателей, характеризующих результаты работы ППО</vt:lpstr>
      <vt:lpstr>Плюсы, стимулирующим позитивное восприятие человеком годового отчета чаще всего относят:</vt:lpstr>
      <vt:lpstr>ГДЕ И КОМУ? ПРИМЕРНЫЙ СПИСОК</vt:lpstr>
      <vt:lpstr>ОРГАНИЗАЦИЯ ОБРАТНОЙ СВЯЗИ И  «РАБОТА НАД ОШИБКАМИ» 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Баринова</cp:lastModifiedBy>
  <cp:revision>104</cp:revision>
  <cp:lastPrinted>2015-09-16T10:08:16Z</cp:lastPrinted>
  <dcterms:created xsi:type="dcterms:W3CDTF">2015-03-12T07:25:23Z</dcterms:created>
  <dcterms:modified xsi:type="dcterms:W3CDTF">2015-11-13T14:00:14Z</dcterms:modified>
</cp:coreProperties>
</file>